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57" r:id="rId29"/>
    <p:sldId id="289" r:id="rId30"/>
    <p:sldId id="290" r:id="rId31"/>
    <p:sldId id="291" r:id="rId32"/>
    <p:sldId id="293" r:id="rId33"/>
    <p:sldId id="262" r:id="rId34"/>
    <p:sldId id="263" r:id="rId35"/>
    <p:sldId id="264" r:id="rId36"/>
    <p:sldId id="265" r:id="rId37"/>
    <p:sldId id="294" r:id="rId38"/>
    <p:sldId id="295" r:id="rId39"/>
    <p:sldId id="296" r:id="rId40"/>
    <p:sldId id="298" r:id="rId41"/>
    <p:sldId id="300" r:id="rId42"/>
    <p:sldId id="266" r:id="rId43"/>
    <p:sldId id="302" r:id="rId44"/>
    <p:sldId id="303" r:id="rId45"/>
    <p:sldId id="301" r:id="rId4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24B71-C14E-46B5-8F96-746564692618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73AA073-9DC2-4288-B0C8-1DFC9E1BC722}">
      <dgm:prSet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“พนักงานเทศบาล”  หมายถึง พนักงานเทศบาล  พนักงานครูเทศบาล สังกัดเทศบาลตำบลพิมาย ทั้งที่ปฏิบัติหน้าที่ ณ สำนักงานเทศบาลตำบลพิมาย และปฏิบัติหน้าที่ ณ ศูนย์พัฒนาเด็กเล็กเทศบาลตำบลพิมาย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77D1C7-FE2D-4504-8F29-CD9CAFFCC977}" type="parTrans" cxnId="{5E98FB86-C18A-401E-995D-470768890280}">
      <dgm:prSet/>
      <dgm:spPr/>
      <dgm:t>
        <a:bodyPr/>
        <a:lstStyle/>
        <a:p>
          <a:endParaRPr lang="en-US"/>
        </a:p>
      </dgm:t>
    </dgm:pt>
    <dgm:pt modelId="{6B3A707D-E51C-43E2-AC46-CAAEE9191B6B}" type="sibTrans" cxnId="{5E98FB86-C18A-401E-995D-470768890280}">
      <dgm:prSet/>
      <dgm:spPr/>
      <dgm:t>
        <a:bodyPr/>
        <a:lstStyle/>
        <a:p>
          <a:endParaRPr lang="en-US"/>
        </a:p>
      </dgm:t>
    </dgm:pt>
    <dgm:pt modelId="{A6998E74-C586-4DE4-A3A7-4C6FD4A5C4E1}">
      <dgm:prSet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“พนักงานจ้าง”  หมายถึง พนักงานจ้างตามภารกิจและพนักงานจ้างทั่วไปสังกัดเทศบาลตำบลพิมาย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2F4F4C-7D90-416C-BE80-9497E0988731}" type="parTrans" cxnId="{8757063A-A97D-409F-BD95-2F5E188D0841}">
      <dgm:prSet/>
      <dgm:spPr/>
      <dgm:t>
        <a:bodyPr/>
        <a:lstStyle/>
        <a:p>
          <a:endParaRPr lang="en-US"/>
        </a:p>
      </dgm:t>
    </dgm:pt>
    <dgm:pt modelId="{FEA37EC9-D1DA-4363-9FAF-16942A955E69}" type="sibTrans" cxnId="{8757063A-A97D-409F-BD95-2F5E188D0841}">
      <dgm:prSet/>
      <dgm:spPr/>
      <dgm:t>
        <a:bodyPr/>
        <a:lstStyle/>
        <a:p>
          <a:endParaRPr lang="en-US"/>
        </a:p>
      </dgm:t>
    </dgm:pt>
    <dgm:pt modelId="{E1741DB4-C0B3-4825-B19D-7CA88F5C7DF5}">
      <dgm:prSet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“พนักงานจ้างเหมา”  หมายถึง พนักงานจ้างเหมาของเทศบาลตำบลพิมาย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C69619E-93A7-46D0-82FB-BB9FE572483E}" type="parTrans" cxnId="{4B12F606-E2CE-4BB0-9320-69EBD9B97B8E}">
      <dgm:prSet/>
      <dgm:spPr/>
      <dgm:t>
        <a:bodyPr/>
        <a:lstStyle/>
        <a:p>
          <a:endParaRPr lang="en-US"/>
        </a:p>
      </dgm:t>
    </dgm:pt>
    <dgm:pt modelId="{80139578-984C-44F3-8020-08A960CAB3F5}" type="sibTrans" cxnId="{4B12F606-E2CE-4BB0-9320-69EBD9B97B8E}">
      <dgm:prSet/>
      <dgm:spPr/>
      <dgm:t>
        <a:bodyPr/>
        <a:lstStyle/>
        <a:p>
          <a:endParaRPr lang="en-US"/>
        </a:p>
      </dgm:t>
    </dgm:pt>
    <dgm:pt modelId="{081E3B4E-97A6-4385-A156-D582A0389FB8}">
      <dgm:prSet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“ผู้บังคับบัญชาชั้นต้น”  หมายถึง หัวหน้าส่วนราชการระดับกองหรือเทียบเท่าที่พนักงานเทศบาลและพนักงานจ้างผู้นั้นสังกัดอยู่ อันได้แก่ หัวหน้าสำนักปลัดเทศบาล  ผู้อำนวยการกองคลัง  ผู้อำนวยการกองช่าง  ผู้อำนวยการกองการศึกษา  และให้หมายรวมถึงปลัดเทศบาลในฐานะผู้บังคับบัญชาของหัวหน้าส่วนราชการ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DAE04E7-175F-46AC-A898-3431E2354D0D}" type="parTrans" cxnId="{DBD036FB-C4F3-493D-ABEC-3552342EFF38}">
      <dgm:prSet/>
      <dgm:spPr/>
      <dgm:t>
        <a:bodyPr/>
        <a:lstStyle/>
        <a:p>
          <a:endParaRPr lang="en-US"/>
        </a:p>
      </dgm:t>
    </dgm:pt>
    <dgm:pt modelId="{F3149E29-54D4-4EAD-813D-17A4895B2D26}" type="sibTrans" cxnId="{DBD036FB-C4F3-493D-ABEC-3552342EFF38}">
      <dgm:prSet/>
      <dgm:spPr/>
      <dgm:t>
        <a:bodyPr/>
        <a:lstStyle/>
        <a:p>
          <a:endParaRPr lang="en-US"/>
        </a:p>
      </dgm:t>
    </dgm:pt>
    <dgm:pt modelId="{CCDF72D1-6DE9-43E9-B246-FD98CD6E86DC}">
      <dgm:prSet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“วันทำงานปกติ”  หมายถึง  วันจันทร์ถึงวันศุกร์  ระหว่างเวลา ๐๘.๓๐ น. – ๑๖.๓๐ น.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D46C97-256D-4E35-8B7C-96A4D5BEDDD6}" type="parTrans" cxnId="{CB62ADE7-1B0F-4967-A685-95339C67DD22}">
      <dgm:prSet/>
      <dgm:spPr/>
      <dgm:t>
        <a:bodyPr/>
        <a:lstStyle/>
        <a:p>
          <a:endParaRPr lang="en-US"/>
        </a:p>
      </dgm:t>
    </dgm:pt>
    <dgm:pt modelId="{B55E3B14-9464-41E1-9A68-C38928814214}" type="sibTrans" cxnId="{CB62ADE7-1B0F-4967-A685-95339C67DD22}">
      <dgm:prSet/>
      <dgm:spPr/>
      <dgm:t>
        <a:bodyPr/>
        <a:lstStyle/>
        <a:p>
          <a:endParaRPr lang="en-US"/>
        </a:p>
      </dgm:t>
    </dgm:pt>
    <dgm:pt modelId="{5BF15207-B055-405D-B6CD-E60B47D58B12}">
      <dgm:prSet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“วันทำงานนอกเหนือจากวันปกติ”  หมายถึง  วันเสาร์ – อาทิตย์  และวันจันทร์ – วันศุกร์ ตั้งแต่เวลา ๑๖.๓๑ – ๐๘.๒๙ น. ของวันถัดไป และรวมถึงวันหยุดอื่นตามที่คณะรัฐมนตรีกำหนด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97AC023-F456-41AF-8C5A-80C63B62F1F9}" type="parTrans" cxnId="{277AA1EB-DAA8-4EC2-8CEE-C0D3ED39732C}">
      <dgm:prSet/>
      <dgm:spPr/>
      <dgm:t>
        <a:bodyPr/>
        <a:lstStyle/>
        <a:p>
          <a:endParaRPr lang="en-US"/>
        </a:p>
      </dgm:t>
    </dgm:pt>
    <dgm:pt modelId="{223F9A62-B1AF-4CD7-9172-110869B50BC7}" type="sibTrans" cxnId="{277AA1EB-DAA8-4EC2-8CEE-C0D3ED39732C}">
      <dgm:prSet/>
      <dgm:spPr/>
      <dgm:t>
        <a:bodyPr/>
        <a:lstStyle/>
        <a:p>
          <a:endParaRPr lang="en-US"/>
        </a:p>
      </dgm:t>
    </dgm:pt>
    <dgm:pt modelId="{DABCE528-5D55-443F-A5BC-72EA37302ED9}" type="pres">
      <dgm:prSet presAssocID="{AF124B71-C14E-46B5-8F96-7465646926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93C3D0-1827-4A59-AE7A-5C902C3A1189}" type="pres">
      <dgm:prSet presAssocID="{C73AA073-9DC2-4288-B0C8-1DFC9E1BC7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A94A1B-1A19-4C1B-93CB-BCED7C14CC91}" type="pres">
      <dgm:prSet presAssocID="{6B3A707D-E51C-43E2-AC46-CAAEE9191B6B}" presName="sibTrans" presStyleCnt="0"/>
      <dgm:spPr/>
    </dgm:pt>
    <dgm:pt modelId="{F6C194BD-62C2-4822-BE55-39B6DC86522C}" type="pres">
      <dgm:prSet presAssocID="{A6998E74-C586-4DE4-A3A7-4C6FD4A5C4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2E5802-A45C-41B4-9C11-2C7A204CE57F}" type="pres">
      <dgm:prSet presAssocID="{FEA37EC9-D1DA-4363-9FAF-16942A955E69}" presName="sibTrans" presStyleCnt="0"/>
      <dgm:spPr/>
    </dgm:pt>
    <dgm:pt modelId="{48AD159D-7ABB-49FA-B8E8-0CE64A5188F6}" type="pres">
      <dgm:prSet presAssocID="{E1741DB4-C0B3-4825-B19D-7CA88F5C7D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CA54E4-E5D4-4C99-B82E-54F4F81D20B2}" type="pres">
      <dgm:prSet presAssocID="{80139578-984C-44F3-8020-08A960CAB3F5}" presName="sibTrans" presStyleCnt="0"/>
      <dgm:spPr/>
    </dgm:pt>
    <dgm:pt modelId="{D993F0B1-E945-47EC-BF33-31FE00060E56}" type="pres">
      <dgm:prSet presAssocID="{081E3B4E-97A6-4385-A156-D582A0389F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C4C184-4A2B-4EF5-A4C1-EF99BE8D54FA}" type="pres">
      <dgm:prSet presAssocID="{F3149E29-54D4-4EAD-813D-17A4895B2D26}" presName="sibTrans" presStyleCnt="0"/>
      <dgm:spPr/>
    </dgm:pt>
    <dgm:pt modelId="{8DB15930-4CCE-4142-8DEF-B969B64A7C25}" type="pres">
      <dgm:prSet presAssocID="{CCDF72D1-6DE9-43E9-B246-FD98CD6E86D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3ABD86-F913-42B1-9E42-E6FB032509E3}" type="pres">
      <dgm:prSet presAssocID="{B55E3B14-9464-41E1-9A68-C38928814214}" presName="sibTrans" presStyleCnt="0"/>
      <dgm:spPr/>
    </dgm:pt>
    <dgm:pt modelId="{2FDAC580-AA5D-4039-BF33-F1BCD184D0BC}" type="pres">
      <dgm:prSet presAssocID="{5BF15207-B055-405D-B6CD-E60B47D58B1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F4B2A40-7F74-48C6-8B1F-ADE264E1D11B}" type="presOf" srcId="{081E3B4E-97A6-4385-A156-D582A0389FB8}" destId="{D993F0B1-E945-47EC-BF33-31FE00060E56}" srcOrd="0" destOrd="0" presId="urn:microsoft.com/office/officeart/2005/8/layout/default"/>
    <dgm:cxn modelId="{8757063A-A97D-409F-BD95-2F5E188D0841}" srcId="{AF124B71-C14E-46B5-8F96-746564692618}" destId="{A6998E74-C586-4DE4-A3A7-4C6FD4A5C4E1}" srcOrd="1" destOrd="0" parTransId="{BD2F4F4C-7D90-416C-BE80-9497E0988731}" sibTransId="{FEA37EC9-D1DA-4363-9FAF-16942A955E69}"/>
    <dgm:cxn modelId="{277AA1EB-DAA8-4EC2-8CEE-C0D3ED39732C}" srcId="{AF124B71-C14E-46B5-8F96-746564692618}" destId="{5BF15207-B055-405D-B6CD-E60B47D58B12}" srcOrd="5" destOrd="0" parTransId="{E97AC023-F456-41AF-8C5A-80C63B62F1F9}" sibTransId="{223F9A62-B1AF-4CD7-9172-110869B50BC7}"/>
    <dgm:cxn modelId="{5E98FB86-C18A-401E-995D-470768890280}" srcId="{AF124B71-C14E-46B5-8F96-746564692618}" destId="{C73AA073-9DC2-4288-B0C8-1DFC9E1BC722}" srcOrd="0" destOrd="0" parTransId="{6577D1C7-FE2D-4504-8F29-CD9CAFFCC977}" sibTransId="{6B3A707D-E51C-43E2-AC46-CAAEE9191B6B}"/>
    <dgm:cxn modelId="{4B12F606-E2CE-4BB0-9320-69EBD9B97B8E}" srcId="{AF124B71-C14E-46B5-8F96-746564692618}" destId="{E1741DB4-C0B3-4825-B19D-7CA88F5C7DF5}" srcOrd="2" destOrd="0" parTransId="{3C69619E-93A7-46D0-82FB-BB9FE572483E}" sibTransId="{80139578-984C-44F3-8020-08A960CAB3F5}"/>
    <dgm:cxn modelId="{CAA415A2-F465-4470-97D2-277DEE9EB719}" type="presOf" srcId="{AF124B71-C14E-46B5-8F96-746564692618}" destId="{DABCE528-5D55-443F-A5BC-72EA37302ED9}" srcOrd="0" destOrd="0" presId="urn:microsoft.com/office/officeart/2005/8/layout/default"/>
    <dgm:cxn modelId="{A1A90C37-6A57-4A46-B20D-D0527F4697A5}" type="presOf" srcId="{CCDF72D1-6DE9-43E9-B246-FD98CD6E86DC}" destId="{8DB15930-4CCE-4142-8DEF-B969B64A7C25}" srcOrd="0" destOrd="0" presId="urn:microsoft.com/office/officeart/2005/8/layout/default"/>
    <dgm:cxn modelId="{D3AFCC29-EC21-428A-817D-ADBD7809D890}" type="presOf" srcId="{E1741DB4-C0B3-4825-B19D-7CA88F5C7DF5}" destId="{48AD159D-7ABB-49FA-B8E8-0CE64A5188F6}" srcOrd="0" destOrd="0" presId="urn:microsoft.com/office/officeart/2005/8/layout/default"/>
    <dgm:cxn modelId="{CB62ADE7-1B0F-4967-A685-95339C67DD22}" srcId="{AF124B71-C14E-46B5-8F96-746564692618}" destId="{CCDF72D1-6DE9-43E9-B246-FD98CD6E86DC}" srcOrd="4" destOrd="0" parTransId="{C1D46C97-256D-4E35-8B7C-96A4D5BEDDD6}" sibTransId="{B55E3B14-9464-41E1-9A68-C38928814214}"/>
    <dgm:cxn modelId="{1B23AB14-BB88-48EC-A600-59E8F7370C73}" type="presOf" srcId="{A6998E74-C586-4DE4-A3A7-4C6FD4A5C4E1}" destId="{F6C194BD-62C2-4822-BE55-39B6DC86522C}" srcOrd="0" destOrd="0" presId="urn:microsoft.com/office/officeart/2005/8/layout/default"/>
    <dgm:cxn modelId="{E041FF67-E0AC-48D5-A285-E8C4FCD4E36C}" type="presOf" srcId="{5BF15207-B055-405D-B6CD-E60B47D58B12}" destId="{2FDAC580-AA5D-4039-BF33-F1BCD184D0BC}" srcOrd="0" destOrd="0" presId="urn:microsoft.com/office/officeart/2005/8/layout/default"/>
    <dgm:cxn modelId="{C72ADBE1-7801-4809-B702-E0D017781406}" type="presOf" srcId="{C73AA073-9DC2-4288-B0C8-1DFC9E1BC722}" destId="{D593C3D0-1827-4A59-AE7A-5C902C3A1189}" srcOrd="0" destOrd="0" presId="urn:microsoft.com/office/officeart/2005/8/layout/default"/>
    <dgm:cxn modelId="{DBD036FB-C4F3-493D-ABEC-3552342EFF38}" srcId="{AF124B71-C14E-46B5-8F96-746564692618}" destId="{081E3B4E-97A6-4385-A156-D582A0389FB8}" srcOrd="3" destOrd="0" parTransId="{8DAE04E7-175F-46AC-A898-3431E2354D0D}" sibTransId="{F3149E29-54D4-4EAD-813D-17A4895B2D26}"/>
    <dgm:cxn modelId="{D87A6356-6D7C-46CC-A812-E7E217A1BBB1}" type="presParOf" srcId="{DABCE528-5D55-443F-A5BC-72EA37302ED9}" destId="{D593C3D0-1827-4A59-AE7A-5C902C3A1189}" srcOrd="0" destOrd="0" presId="urn:microsoft.com/office/officeart/2005/8/layout/default"/>
    <dgm:cxn modelId="{5597C04D-82F8-4AF2-8249-33B106D57699}" type="presParOf" srcId="{DABCE528-5D55-443F-A5BC-72EA37302ED9}" destId="{E6A94A1B-1A19-4C1B-93CB-BCED7C14CC91}" srcOrd="1" destOrd="0" presId="urn:microsoft.com/office/officeart/2005/8/layout/default"/>
    <dgm:cxn modelId="{88636545-4C11-434E-A205-536E14877EB8}" type="presParOf" srcId="{DABCE528-5D55-443F-A5BC-72EA37302ED9}" destId="{F6C194BD-62C2-4822-BE55-39B6DC86522C}" srcOrd="2" destOrd="0" presId="urn:microsoft.com/office/officeart/2005/8/layout/default"/>
    <dgm:cxn modelId="{0F53D7D6-6608-4182-AD7C-8C4FF74BE1D8}" type="presParOf" srcId="{DABCE528-5D55-443F-A5BC-72EA37302ED9}" destId="{3D2E5802-A45C-41B4-9C11-2C7A204CE57F}" srcOrd="3" destOrd="0" presId="urn:microsoft.com/office/officeart/2005/8/layout/default"/>
    <dgm:cxn modelId="{7AF85A98-8D15-4467-B84A-463C4A26ECED}" type="presParOf" srcId="{DABCE528-5D55-443F-A5BC-72EA37302ED9}" destId="{48AD159D-7ABB-49FA-B8E8-0CE64A5188F6}" srcOrd="4" destOrd="0" presId="urn:microsoft.com/office/officeart/2005/8/layout/default"/>
    <dgm:cxn modelId="{BA1B9188-23D3-4D10-9EB2-EDB027FE273F}" type="presParOf" srcId="{DABCE528-5D55-443F-A5BC-72EA37302ED9}" destId="{77CA54E4-E5D4-4C99-B82E-54F4F81D20B2}" srcOrd="5" destOrd="0" presId="urn:microsoft.com/office/officeart/2005/8/layout/default"/>
    <dgm:cxn modelId="{CAF34C01-1EF2-43F3-83EC-AD764D73ECFD}" type="presParOf" srcId="{DABCE528-5D55-443F-A5BC-72EA37302ED9}" destId="{D993F0B1-E945-47EC-BF33-31FE00060E56}" srcOrd="6" destOrd="0" presId="urn:microsoft.com/office/officeart/2005/8/layout/default"/>
    <dgm:cxn modelId="{9D48668E-C252-4AF1-B04B-220E184124E2}" type="presParOf" srcId="{DABCE528-5D55-443F-A5BC-72EA37302ED9}" destId="{31C4C184-4A2B-4EF5-A4C1-EF99BE8D54FA}" srcOrd="7" destOrd="0" presId="urn:microsoft.com/office/officeart/2005/8/layout/default"/>
    <dgm:cxn modelId="{C1B2CFCC-E331-4480-99B7-BBB76F2304AC}" type="presParOf" srcId="{DABCE528-5D55-443F-A5BC-72EA37302ED9}" destId="{8DB15930-4CCE-4142-8DEF-B969B64A7C25}" srcOrd="8" destOrd="0" presId="urn:microsoft.com/office/officeart/2005/8/layout/default"/>
    <dgm:cxn modelId="{805D74BA-9168-4C73-AD33-F4EB7933AC77}" type="presParOf" srcId="{DABCE528-5D55-443F-A5BC-72EA37302ED9}" destId="{6D3ABD86-F913-42B1-9E42-E6FB032509E3}" srcOrd="9" destOrd="0" presId="urn:microsoft.com/office/officeart/2005/8/layout/default"/>
    <dgm:cxn modelId="{2EFC01D3-FD69-48FA-A450-B5FCE141DD61}" type="presParOf" srcId="{DABCE528-5D55-443F-A5BC-72EA37302ED9}" destId="{2FDAC580-AA5D-4039-BF33-F1BCD184D0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93681-FB67-42C8-8814-E47A99E718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99A0B-A085-405A-ABBE-31CAD3708BD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๑.ปฏิบัติตามนโยบายของผู้บริหาร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57A9CA6-499D-4A93-9384-E002CE25361B}" type="parTrans" cxnId="{962D8DD8-AA96-4A8D-BFA0-C5EDB3937F0E}">
      <dgm:prSet/>
      <dgm:spPr/>
      <dgm:t>
        <a:bodyPr/>
        <a:lstStyle/>
        <a:p>
          <a:endParaRPr lang="en-US"/>
        </a:p>
      </dgm:t>
    </dgm:pt>
    <dgm:pt modelId="{B62401CA-BC72-4C77-A770-0D1D81166A3F}" type="sibTrans" cxnId="{962D8DD8-AA96-4A8D-BFA0-C5EDB3937F0E}">
      <dgm:prSet/>
      <dgm:spPr/>
      <dgm:t>
        <a:bodyPr/>
        <a:lstStyle/>
        <a:p>
          <a:endParaRPr lang="en-US"/>
        </a:p>
      </dgm:t>
    </dgm:pt>
    <dgm:pt modelId="{20425DCA-9F42-45BE-9996-B3481926136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๒.ปฏิบัติงานในสำนักงาน 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7A16C7-2C1C-4505-924B-F7B4420D11AA}" type="parTrans" cxnId="{8100F2A7-9D3C-4559-BD4A-2BE2977E051E}">
      <dgm:prSet/>
      <dgm:spPr/>
      <dgm:t>
        <a:bodyPr/>
        <a:lstStyle/>
        <a:p>
          <a:endParaRPr lang="en-US"/>
        </a:p>
      </dgm:t>
    </dgm:pt>
    <dgm:pt modelId="{EFDAA048-B437-4F7F-8E0A-0EBF71D21143}" type="sibTrans" cxnId="{8100F2A7-9D3C-4559-BD4A-2BE2977E051E}">
      <dgm:prSet/>
      <dgm:spPr/>
      <dgm:t>
        <a:bodyPr/>
        <a:lstStyle/>
        <a:p>
          <a:endParaRPr lang="en-US"/>
        </a:p>
      </dgm:t>
    </dgm:pt>
    <dgm:pt modelId="{C4605830-372E-4CF8-B2A2-FD002ED9399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- ด้านวิชาการ 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EE97B8-E42A-4EAC-9D8A-F7A081C86382}" type="parTrans" cxnId="{95612B91-4E2B-4390-B3EB-29C05CCCD5AA}">
      <dgm:prSet/>
      <dgm:spPr/>
      <dgm:t>
        <a:bodyPr/>
        <a:lstStyle/>
        <a:p>
          <a:endParaRPr lang="en-US"/>
        </a:p>
      </dgm:t>
    </dgm:pt>
    <dgm:pt modelId="{D039FDFB-A705-459D-9ED4-2BC3D996C57E}" type="sibTrans" cxnId="{95612B91-4E2B-4390-B3EB-29C05CCCD5AA}">
      <dgm:prSet/>
      <dgm:spPr/>
      <dgm:t>
        <a:bodyPr/>
        <a:lstStyle/>
        <a:p>
          <a:endParaRPr lang="en-US"/>
        </a:p>
      </dgm:t>
    </dgm:pt>
    <dgm:pt modelId="{CEEFCBC2-279A-4EA7-9C9C-9BE83723D15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- ด้านธุรการ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593C1C1-7CE7-426A-8F0F-F5B8FF1F3F7C}" type="parTrans" cxnId="{539AC78F-EE09-4B2D-9523-7CDC37B4C0C6}">
      <dgm:prSet/>
      <dgm:spPr/>
      <dgm:t>
        <a:bodyPr/>
        <a:lstStyle/>
        <a:p>
          <a:endParaRPr lang="en-US"/>
        </a:p>
      </dgm:t>
    </dgm:pt>
    <dgm:pt modelId="{79A6DEA7-BDFF-403E-9769-1B2DB78BDDD8}" type="sibTrans" cxnId="{539AC78F-EE09-4B2D-9523-7CDC37B4C0C6}">
      <dgm:prSet/>
      <dgm:spPr/>
      <dgm:t>
        <a:bodyPr/>
        <a:lstStyle/>
        <a:p>
          <a:endParaRPr lang="en-US"/>
        </a:p>
      </dgm:t>
    </dgm:pt>
    <dgm:pt modelId="{FD26A955-E2D0-4680-8E6A-5266AB62F254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๓.ปฏิบัติงานนอกสำนักงาน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240604F-B857-4FB4-8AC5-9947935998F7}" type="parTrans" cxnId="{7B05E236-0788-4137-8940-D67086F8E3EC}">
      <dgm:prSet/>
      <dgm:spPr/>
      <dgm:t>
        <a:bodyPr/>
        <a:lstStyle/>
        <a:p>
          <a:endParaRPr lang="en-US"/>
        </a:p>
      </dgm:t>
    </dgm:pt>
    <dgm:pt modelId="{ED54A139-7628-44DF-988A-765B3FF61A87}" type="sibTrans" cxnId="{7B05E236-0788-4137-8940-D67086F8E3EC}">
      <dgm:prSet/>
      <dgm:spPr/>
      <dgm:t>
        <a:bodyPr/>
        <a:lstStyle/>
        <a:p>
          <a:endParaRPr lang="en-US"/>
        </a:p>
      </dgm:t>
    </dgm:pt>
    <dgm:pt modelId="{C30F9052-16B9-4225-9D9E-736122D3E2F9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- ดูแลความสงบเรียบร้อยและการป้องกันบรรเทาสาธารณภัย 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73FC51-51A9-406F-97A9-A0248A52C9BA}" type="parTrans" cxnId="{18C528EE-AABB-4CC8-BF8E-A6852C0342AF}">
      <dgm:prSet/>
      <dgm:spPr/>
      <dgm:t>
        <a:bodyPr/>
        <a:lstStyle/>
        <a:p>
          <a:endParaRPr lang="en-US"/>
        </a:p>
      </dgm:t>
    </dgm:pt>
    <dgm:pt modelId="{77879978-49E9-4756-8BA0-521AE1F5759C}" type="sibTrans" cxnId="{18C528EE-AABB-4CC8-BF8E-A6852C0342AF}">
      <dgm:prSet/>
      <dgm:spPr/>
      <dgm:t>
        <a:bodyPr/>
        <a:lstStyle/>
        <a:p>
          <a:endParaRPr lang="en-US"/>
        </a:p>
      </dgm:t>
    </dgm:pt>
    <dgm:pt modelId="{1053D830-84E2-4EED-810B-23E8E09D50E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- ดูแลรักษาความสะอาด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CD1BDF5-23D8-4606-AD2C-57ECD965E4FD}" type="parTrans" cxnId="{F7208AB5-A86B-4C8D-AEE5-5221E4CC5D40}">
      <dgm:prSet/>
      <dgm:spPr/>
      <dgm:t>
        <a:bodyPr/>
        <a:lstStyle/>
        <a:p>
          <a:endParaRPr lang="en-US"/>
        </a:p>
      </dgm:t>
    </dgm:pt>
    <dgm:pt modelId="{9336CBA4-DDBD-4244-8FC7-2C1F32BB2777}" type="sibTrans" cxnId="{F7208AB5-A86B-4C8D-AEE5-5221E4CC5D40}">
      <dgm:prSet/>
      <dgm:spPr/>
      <dgm:t>
        <a:bodyPr/>
        <a:lstStyle/>
        <a:p>
          <a:endParaRPr lang="en-US"/>
        </a:p>
      </dgm:t>
    </dgm:pt>
    <dgm:pt modelId="{4EDF4F1C-F702-44DF-B16D-EC99E3939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- ซ่อมบำรุงรักษาไฟฟ้า ถนน  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352565D-40A4-46B2-AD94-0A8C1BCE5EFD}" type="parTrans" cxnId="{B765185E-CC6E-426B-B3CD-45F278B31A35}">
      <dgm:prSet/>
      <dgm:spPr/>
      <dgm:t>
        <a:bodyPr/>
        <a:lstStyle/>
        <a:p>
          <a:endParaRPr lang="en-US"/>
        </a:p>
      </dgm:t>
    </dgm:pt>
    <dgm:pt modelId="{1E861DCD-2ECF-4205-8244-9FB877D46586}" type="sibTrans" cxnId="{B765185E-CC6E-426B-B3CD-45F278B31A35}">
      <dgm:prSet/>
      <dgm:spPr/>
      <dgm:t>
        <a:bodyPr/>
        <a:lstStyle/>
        <a:p>
          <a:endParaRPr lang="en-US"/>
        </a:p>
      </dgm:t>
    </dgm:pt>
    <dgm:pt modelId="{78ED55B1-4DBB-4B07-B276-A07874E3A4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- ดูแลรักษายานพาหนะและอื่น ๆ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CEA642F-67C0-4475-AB12-0E4A3E9EA056}" type="parTrans" cxnId="{394E9E99-9127-428C-97A7-54CFFA1FD5D3}">
      <dgm:prSet/>
      <dgm:spPr/>
      <dgm:t>
        <a:bodyPr/>
        <a:lstStyle/>
        <a:p>
          <a:endParaRPr lang="en-US"/>
        </a:p>
      </dgm:t>
    </dgm:pt>
    <dgm:pt modelId="{C4B69874-ACF4-43F0-ABF1-5D717D8BF795}" type="sibTrans" cxnId="{394E9E99-9127-428C-97A7-54CFFA1FD5D3}">
      <dgm:prSet/>
      <dgm:spPr/>
      <dgm:t>
        <a:bodyPr/>
        <a:lstStyle/>
        <a:p>
          <a:endParaRPr lang="en-US"/>
        </a:p>
      </dgm:t>
    </dgm:pt>
    <dgm:pt modelId="{ED6B4783-E608-4DB4-A382-F7764CCEB07E}" type="pres">
      <dgm:prSet presAssocID="{67093681-FB67-42C8-8814-E47A99E71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3F345D6-1412-466E-8111-FD1B6F9CAB7A}" type="pres">
      <dgm:prSet presAssocID="{88D99A0B-A085-405A-ABBE-31CAD3708BDA}" presName="linNode" presStyleCnt="0"/>
      <dgm:spPr/>
    </dgm:pt>
    <dgm:pt modelId="{5E079E52-4C90-45DF-A5B8-9E303F58FE04}" type="pres">
      <dgm:prSet presAssocID="{88D99A0B-A085-405A-ABBE-31CAD3708BDA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527844-3F37-40FF-ADE9-93D1AA02EB62}" type="pres">
      <dgm:prSet presAssocID="{B62401CA-BC72-4C77-A770-0D1D81166A3F}" presName="sp" presStyleCnt="0"/>
      <dgm:spPr/>
    </dgm:pt>
    <dgm:pt modelId="{FA2FACA8-1DB9-4B10-92BE-4AB181DC57CB}" type="pres">
      <dgm:prSet presAssocID="{20425DCA-9F42-45BE-9996-B34819261368}" presName="linNode" presStyleCnt="0"/>
      <dgm:spPr/>
    </dgm:pt>
    <dgm:pt modelId="{88CF377F-FD35-4FC1-B060-B6057C0FFD2F}" type="pres">
      <dgm:prSet presAssocID="{20425DCA-9F42-45BE-9996-B34819261368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CD82EB-A2E7-439A-86BB-847E2B4AB05C}" type="pres">
      <dgm:prSet presAssocID="{EFDAA048-B437-4F7F-8E0A-0EBF71D21143}" presName="sp" presStyleCnt="0"/>
      <dgm:spPr/>
    </dgm:pt>
    <dgm:pt modelId="{28726ACE-AF0C-405B-A7EB-433A1A6DE108}" type="pres">
      <dgm:prSet presAssocID="{C4605830-372E-4CF8-B2A2-FD002ED9399A}" presName="linNode" presStyleCnt="0"/>
      <dgm:spPr/>
    </dgm:pt>
    <dgm:pt modelId="{1364ACDE-9931-43F8-88E8-BAD11A76B18F}" type="pres">
      <dgm:prSet presAssocID="{C4605830-372E-4CF8-B2A2-FD002ED9399A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7052C7-458C-4C9F-8C76-560A7757E9BC}" type="pres">
      <dgm:prSet presAssocID="{D039FDFB-A705-459D-9ED4-2BC3D996C57E}" presName="sp" presStyleCnt="0"/>
      <dgm:spPr/>
    </dgm:pt>
    <dgm:pt modelId="{C51890BD-9FD8-4449-AE5E-FFB6E34E5D89}" type="pres">
      <dgm:prSet presAssocID="{CEEFCBC2-279A-4EA7-9C9C-9BE83723D152}" presName="linNode" presStyleCnt="0"/>
      <dgm:spPr/>
    </dgm:pt>
    <dgm:pt modelId="{F54814D8-FFA2-40BB-8082-6D5077E40DEE}" type="pres">
      <dgm:prSet presAssocID="{CEEFCBC2-279A-4EA7-9C9C-9BE83723D152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C431E1-6E83-4593-A355-6B702F7F784C}" type="pres">
      <dgm:prSet presAssocID="{79A6DEA7-BDFF-403E-9769-1B2DB78BDDD8}" presName="sp" presStyleCnt="0"/>
      <dgm:spPr/>
    </dgm:pt>
    <dgm:pt modelId="{10FEE7BE-6650-4D0B-909D-BF5C5F8CFBDC}" type="pres">
      <dgm:prSet presAssocID="{FD26A955-E2D0-4680-8E6A-5266AB62F254}" presName="linNode" presStyleCnt="0"/>
      <dgm:spPr/>
    </dgm:pt>
    <dgm:pt modelId="{9BBFA80C-1E02-4D63-A67B-8CDBB204F7E6}" type="pres">
      <dgm:prSet presAssocID="{FD26A955-E2D0-4680-8E6A-5266AB62F254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B3C490-80E1-4B59-AAC5-3AC78C0A4847}" type="pres">
      <dgm:prSet presAssocID="{ED54A139-7628-44DF-988A-765B3FF61A87}" presName="sp" presStyleCnt="0"/>
      <dgm:spPr/>
    </dgm:pt>
    <dgm:pt modelId="{5DE22EB8-B159-4814-BD9E-B398103F4EC1}" type="pres">
      <dgm:prSet presAssocID="{C30F9052-16B9-4225-9D9E-736122D3E2F9}" presName="linNode" presStyleCnt="0"/>
      <dgm:spPr/>
    </dgm:pt>
    <dgm:pt modelId="{D3A81ACD-9721-46DE-A9B6-F9C86CD2FEBA}" type="pres">
      <dgm:prSet presAssocID="{C30F9052-16B9-4225-9D9E-736122D3E2F9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C255F6-2791-4528-B560-9B500CD991E4}" type="pres">
      <dgm:prSet presAssocID="{77879978-49E9-4756-8BA0-521AE1F5759C}" presName="sp" presStyleCnt="0"/>
      <dgm:spPr/>
    </dgm:pt>
    <dgm:pt modelId="{572F30B4-17BA-4809-A7BA-0D7702D6FDEB}" type="pres">
      <dgm:prSet presAssocID="{1053D830-84E2-4EED-810B-23E8E09D50E0}" presName="linNode" presStyleCnt="0"/>
      <dgm:spPr/>
    </dgm:pt>
    <dgm:pt modelId="{514D2BB2-6F97-40FA-A3BF-E979474D71C6}" type="pres">
      <dgm:prSet presAssocID="{1053D830-84E2-4EED-810B-23E8E09D50E0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21A176E-A1B8-40C7-BFF3-A23304EEE316}" type="pres">
      <dgm:prSet presAssocID="{9336CBA4-DDBD-4244-8FC7-2C1F32BB2777}" presName="sp" presStyleCnt="0"/>
      <dgm:spPr/>
    </dgm:pt>
    <dgm:pt modelId="{CB4B35E0-799C-436B-8638-7EED8148A35D}" type="pres">
      <dgm:prSet presAssocID="{4EDF4F1C-F702-44DF-B16D-EC99E39390C1}" presName="linNode" presStyleCnt="0"/>
      <dgm:spPr/>
    </dgm:pt>
    <dgm:pt modelId="{63A6FD07-AAF6-4329-BD8D-3CE06BE32495}" type="pres">
      <dgm:prSet presAssocID="{4EDF4F1C-F702-44DF-B16D-EC99E39390C1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A14B74-F967-4590-A3CC-F0024EF014C7}" type="pres">
      <dgm:prSet presAssocID="{1E861DCD-2ECF-4205-8244-9FB877D46586}" presName="sp" presStyleCnt="0"/>
      <dgm:spPr/>
    </dgm:pt>
    <dgm:pt modelId="{F91AD8C0-A49C-4018-9DBD-644FC5C120E1}" type="pres">
      <dgm:prSet presAssocID="{78ED55B1-4DBB-4B07-B276-A07874E3A4CD}" presName="linNode" presStyleCnt="0"/>
      <dgm:spPr/>
    </dgm:pt>
    <dgm:pt modelId="{47A01EBD-E1F0-4F75-9FBE-C3D0E7DE2093}" type="pres">
      <dgm:prSet presAssocID="{78ED55B1-4DBB-4B07-B276-A07874E3A4CD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9F2C31B-B3FA-4341-80FC-289A7D432D70}" type="presOf" srcId="{20425DCA-9F42-45BE-9996-B34819261368}" destId="{88CF377F-FD35-4FC1-B060-B6057C0FFD2F}" srcOrd="0" destOrd="0" presId="urn:microsoft.com/office/officeart/2005/8/layout/vList5"/>
    <dgm:cxn modelId="{6A733FBB-566D-43DF-97CB-A8F3C231E4D9}" type="presOf" srcId="{78ED55B1-4DBB-4B07-B276-A07874E3A4CD}" destId="{47A01EBD-E1F0-4F75-9FBE-C3D0E7DE2093}" srcOrd="0" destOrd="0" presId="urn:microsoft.com/office/officeart/2005/8/layout/vList5"/>
    <dgm:cxn modelId="{F7208AB5-A86B-4C8D-AEE5-5221E4CC5D40}" srcId="{67093681-FB67-42C8-8814-E47A99E7189B}" destId="{1053D830-84E2-4EED-810B-23E8E09D50E0}" srcOrd="6" destOrd="0" parTransId="{ACD1BDF5-23D8-4606-AD2C-57ECD965E4FD}" sibTransId="{9336CBA4-DDBD-4244-8FC7-2C1F32BB2777}"/>
    <dgm:cxn modelId="{DC5E1A81-34B2-46A8-A1B3-FE32AA2CB7DF}" type="presOf" srcId="{88D99A0B-A085-405A-ABBE-31CAD3708BDA}" destId="{5E079E52-4C90-45DF-A5B8-9E303F58FE04}" srcOrd="0" destOrd="0" presId="urn:microsoft.com/office/officeart/2005/8/layout/vList5"/>
    <dgm:cxn modelId="{4436C597-44B8-42F8-992E-740233560EB8}" type="presOf" srcId="{67093681-FB67-42C8-8814-E47A99E7189B}" destId="{ED6B4783-E608-4DB4-A382-F7764CCEB07E}" srcOrd="0" destOrd="0" presId="urn:microsoft.com/office/officeart/2005/8/layout/vList5"/>
    <dgm:cxn modelId="{C417E56B-EB58-40B6-A8B3-B9D06ADC9963}" type="presOf" srcId="{FD26A955-E2D0-4680-8E6A-5266AB62F254}" destId="{9BBFA80C-1E02-4D63-A67B-8CDBB204F7E6}" srcOrd="0" destOrd="0" presId="urn:microsoft.com/office/officeart/2005/8/layout/vList5"/>
    <dgm:cxn modelId="{0F01AF01-3B47-4AE4-8189-F339FF80D78F}" type="presOf" srcId="{4EDF4F1C-F702-44DF-B16D-EC99E39390C1}" destId="{63A6FD07-AAF6-4329-BD8D-3CE06BE32495}" srcOrd="0" destOrd="0" presId="urn:microsoft.com/office/officeart/2005/8/layout/vList5"/>
    <dgm:cxn modelId="{8100F2A7-9D3C-4559-BD4A-2BE2977E051E}" srcId="{67093681-FB67-42C8-8814-E47A99E7189B}" destId="{20425DCA-9F42-45BE-9996-B34819261368}" srcOrd="1" destOrd="0" parTransId="{697A16C7-2C1C-4505-924B-F7B4420D11AA}" sibTransId="{EFDAA048-B437-4F7F-8E0A-0EBF71D21143}"/>
    <dgm:cxn modelId="{7B05E236-0788-4137-8940-D67086F8E3EC}" srcId="{67093681-FB67-42C8-8814-E47A99E7189B}" destId="{FD26A955-E2D0-4680-8E6A-5266AB62F254}" srcOrd="4" destOrd="0" parTransId="{7240604F-B857-4FB4-8AC5-9947935998F7}" sibTransId="{ED54A139-7628-44DF-988A-765B3FF61A87}"/>
    <dgm:cxn modelId="{18C528EE-AABB-4CC8-BF8E-A6852C0342AF}" srcId="{67093681-FB67-42C8-8814-E47A99E7189B}" destId="{C30F9052-16B9-4225-9D9E-736122D3E2F9}" srcOrd="5" destOrd="0" parTransId="{DE73FC51-51A9-406F-97A9-A0248A52C9BA}" sibTransId="{77879978-49E9-4756-8BA0-521AE1F5759C}"/>
    <dgm:cxn modelId="{0B6BEB7B-FB47-4B13-A7A7-162A7D0DF5BE}" type="presOf" srcId="{C30F9052-16B9-4225-9D9E-736122D3E2F9}" destId="{D3A81ACD-9721-46DE-A9B6-F9C86CD2FEBA}" srcOrd="0" destOrd="0" presId="urn:microsoft.com/office/officeart/2005/8/layout/vList5"/>
    <dgm:cxn modelId="{F1770B90-2A40-4597-9D44-25C9986B8D17}" type="presOf" srcId="{1053D830-84E2-4EED-810B-23E8E09D50E0}" destId="{514D2BB2-6F97-40FA-A3BF-E979474D71C6}" srcOrd="0" destOrd="0" presId="urn:microsoft.com/office/officeart/2005/8/layout/vList5"/>
    <dgm:cxn modelId="{B765185E-CC6E-426B-B3CD-45F278B31A35}" srcId="{67093681-FB67-42C8-8814-E47A99E7189B}" destId="{4EDF4F1C-F702-44DF-B16D-EC99E39390C1}" srcOrd="7" destOrd="0" parTransId="{1352565D-40A4-46B2-AD94-0A8C1BCE5EFD}" sibTransId="{1E861DCD-2ECF-4205-8244-9FB877D46586}"/>
    <dgm:cxn modelId="{8395AC9D-AB6D-4D62-A9EE-E74D58D4AAC8}" type="presOf" srcId="{C4605830-372E-4CF8-B2A2-FD002ED9399A}" destId="{1364ACDE-9931-43F8-88E8-BAD11A76B18F}" srcOrd="0" destOrd="0" presId="urn:microsoft.com/office/officeart/2005/8/layout/vList5"/>
    <dgm:cxn modelId="{394E9E99-9127-428C-97A7-54CFFA1FD5D3}" srcId="{67093681-FB67-42C8-8814-E47A99E7189B}" destId="{78ED55B1-4DBB-4B07-B276-A07874E3A4CD}" srcOrd="8" destOrd="0" parTransId="{7CEA642F-67C0-4475-AB12-0E4A3E9EA056}" sibTransId="{C4B69874-ACF4-43F0-ABF1-5D717D8BF795}"/>
    <dgm:cxn modelId="{539AC78F-EE09-4B2D-9523-7CDC37B4C0C6}" srcId="{67093681-FB67-42C8-8814-E47A99E7189B}" destId="{CEEFCBC2-279A-4EA7-9C9C-9BE83723D152}" srcOrd="3" destOrd="0" parTransId="{D593C1C1-7CE7-426A-8F0F-F5B8FF1F3F7C}" sibTransId="{79A6DEA7-BDFF-403E-9769-1B2DB78BDDD8}"/>
    <dgm:cxn modelId="{962D8DD8-AA96-4A8D-BFA0-C5EDB3937F0E}" srcId="{67093681-FB67-42C8-8814-E47A99E7189B}" destId="{88D99A0B-A085-405A-ABBE-31CAD3708BDA}" srcOrd="0" destOrd="0" parTransId="{857A9CA6-499D-4A93-9384-E002CE25361B}" sibTransId="{B62401CA-BC72-4C77-A770-0D1D81166A3F}"/>
    <dgm:cxn modelId="{95612B91-4E2B-4390-B3EB-29C05CCCD5AA}" srcId="{67093681-FB67-42C8-8814-E47A99E7189B}" destId="{C4605830-372E-4CF8-B2A2-FD002ED9399A}" srcOrd="2" destOrd="0" parTransId="{4FEE97B8-E42A-4EAC-9D8A-F7A081C86382}" sibTransId="{D039FDFB-A705-459D-9ED4-2BC3D996C57E}"/>
    <dgm:cxn modelId="{49536C62-3D48-481E-873A-9239EE31E38D}" type="presOf" srcId="{CEEFCBC2-279A-4EA7-9C9C-9BE83723D152}" destId="{F54814D8-FFA2-40BB-8082-6D5077E40DEE}" srcOrd="0" destOrd="0" presId="urn:microsoft.com/office/officeart/2005/8/layout/vList5"/>
    <dgm:cxn modelId="{BA6CB227-8DF2-47B6-933A-134EB65ED2D9}" type="presParOf" srcId="{ED6B4783-E608-4DB4-A382-F7764CCEB07E}" destId="{13F345D6-1412-466E-8111-FD1B6F9CAB7A}" srcOrd="0" destOrd="0" presId="urn:microsoft.com/office/officeart/2005/8/layout/vList5"/>
    <dgm:cxn modelId="{B71DDA69-CB21-4DDA-8B3D-5A1D3A0CC20A}" type="presParOf" srcId="{13F345D6-1412-466E-8111-FD1B6F9CAB7A}" destId="{5E079E52-4C90-45DF-A5B8-9E303F58FE04}" srcOrd="0" destOrd="0" presId="urn:microsoft.com/office/officeart/2005/8/layout/vList5"/>
    <dgm:cxn modelId="{DC6BF5BA-AABC-45F0-B95B-2EE30819E481}" type="presParOf" srcId="{ED6B4783-E608-4DB4-A382-F7764CCEB07E}" destId="{BA527844-3F37-40FF-ADE9-93D1AA02EB62}" srcOrd="1" destOrd="0" presId="urn:microsoft.com/office/officeart/2005/8/layout/vList5"/>
    <dgm:cxn modelId="{DDF4791E-CCEA-423E-8042-09EFD14E9877}" type="presParOf" srcId="{ED6B4783-E608-4DB4-A382-F7764CCEB07E}" destId="{FA2FACA8-1DB9-4B10-92BE-4AB181DC57CB}" srcOrd="2" destOrd="0" presId="urn:microsoft.com/office/officeart/2005/8/layout/vList5"/>
    <dgm:cxn modelId="{A48C3260-1D45-48DD-9994-563FACCA520A}" type="presParOf" srcId="{FA2FACA8-1DB9-4B10-92BE-4AB181DC57CB}" destId="{88CF377F-FD35-4FC1-B060-B6057C0FFD2F}" srcOrd="0" destOrd="0" presId="urn:microsoft.com/office/officeart/2005/8/layout/vList5"/>
    <dgm:cxn modelId="{505F4F4A-5B34-4730-88F6-7CD7BAF83FDC}" type="presParOf" srcId="{ED6B4783-E608-4DB4-A382-F7764CCEB07E}" destId="{6FCD82EB-A2E7-439A-86BB-847E2B4AB05C}" srcOrd="3" destOrd="0" presId="urn:microsoft.com/office/officeart/2005/8/layout/vList5"/>
    <dgm:cxn modelId="{1690E40F-DA4F-4F8E-BCC6-23514FA1B472}" type="presParOf" srcId="{ED6B4783-E608-4DB4-A382-F7764CCEB07E}" destId="{28726ACE-AF0C-405B-A7EB-433A1A6DE108}" srcOrd="4" destOrd="0" presId="urn:microsoft.com/office/officeart/2005/8/layout/vList5"/>
    <dgm:cxn modelId="{DE9ABC57-84DD-4D65-BA09-201BA277FC07}" type="presParOf" srcId="{28726ACE-AF0C-405B-A7EB-433A1A6DE108}" destId="{1364ACDE-9931-43F8-88E8-BAD11A76B18F}" srcOrd="0" destOrd="0" presId="urn:microsoft.com/office/officeart/2005/8/layout/vList5"/>
    <dgm:cxn modelId="{7C84E536-EB21-4B7A-9679-72214D5496B6}" type="presParOf" srcId="{ED6B4783-E608-4DB4-A382-F7764CCEB07E}" destId="{AF7052C7-458C-4C9F-8C76-560A7757E9BC}" srcOrd="5" destOrd="0" presId="urn:microsoft.com/office/officeart/2005/8/layout/vList5"/>
    <dgm:cxn modelId="{0713C3DE-AF86-4CF0-866D-2611BF55CF28}" type="presParOf" srcId="{ED6B4783-E608-4DB4-A382-F7764CCEB07E}" destId="{C51890BD-9FD8-4449-AE5E-FFB6E34E5D89}" srcOrd="6" destOrd="0" presId="urn:microsoft.com/office/officeart/2005/8/layout/vList5"/>
    <dgm:cxn modelId="{C8B38E82-581E-4978-8125-FAB83DBB332C}" type="presParOf" srcId="{C51890BD-9FD8-4449-AE5E-FFB6E34E5D89}" destId="{F54814D8-FFA2-40BB-8082-6D5077E40DEE}" srcOrd="0" destOrd="0" presId="urn:microsoft.com/office/officeart/2005/8/layout/vList5"/>
    <dgm:cxn modelId="{632A2D53-D60B-474D-8F7E-710932EDC706}" type="presParOf" srcId="{ED6B4783-E608-4DB4-A382-F7764CCEB07E}" destId="{71C431E1-6E83-4593-A355-6B702F7F784C}" srcOrd="7" destOrd="0" presId="urn:microsoft.com/office/officeart/2005/8/layout/vList5"/>
    <dgm:cxn modelId="{1E01119B-FB27-4510-B0C2-B963CDE9FBEF}" type="presParOf" srcId="{ED6B4783-E608-4DB4-A382-F7764CCEB07E}" destId="{10FEE7BE-6650-4D0B-909D-BF5C5F8CFBDC}" srcOrd="8" destOrd="0" presId="urn:microsoft.com/office/officeart/2005/8/layout/vList5"/>
    <dgm:cxn modelId="{F09623BE-056A-4515-848F-1F0CD662DA74}" type="presParOf" srcId="{10FEE7BE-6650-4D0B-909D-BF5C5F8CFBDC}" destId="{9BBFA80C-1E02-4D63-A67B-8CDBB204F7E6}" srcOrd="0" destOrd="0" presId="urn:microsoft.com/office/officeart/2005/8/layout/vList5"/>
    <dgm:cxn modelId="{DE84D49E-2605-4D70-8551-DD9645D2D7E4}" type="presParOf" srcId="{ED6B4783-E608-4DB4-A382-F7764CCEB07E}" destId="{5BB3C490-80E1-4B59-AAC5-3AC78C0A4847}" srcOrd="9" destOrd="0" presId="urn:microsoft.com/office/officeart/2005/8/layout/vList5"/>
    <dgm:cxn modelId="{F6FF3AF4-2504-436C-9B9E-E8C43ADCBAB6}" type="presParOf" srcId="{ED6B4783-E608-4DB4-A382-F7764CCEB07E}" destId="{5DE22EB8-B159-4814-BD9E-B398103F4EC1}" srcOrd="10" destOrd="0" presId="urn:microsoft.com/office/officeart/2005/8/layout/vList5"/>
    <dgm:cxn modelId="{AB9D3E6C-C171-4140-8B2B-82BE9409ADF9}" type="presParOf" srcId="{5DE22EB8-B159-4814-BD9E-B398103F4EC1}" destId="{D3A81ACD-9721-46DE-A9B6-F9C86CD2FEBA}" srcOrd="0" destOrd="0" presId="urn:microsoft.com/office/officeart/2005/8/layout/vList5"/>
    <dgm:cxn modelId="{7B4E02BF-2353-4B12-92C4-4317578F02A5}" type="presParOf" srcId="{ED6B4783-E608-4DB4-A382-F7764CCEB07E}" destId="{4CC255F6-2791-4528-B560-9B500CD991E4}" srcOrd="11" destOrd="0" presId="urn:microsoft.com/office/officeart/2005/8/layout/vList5"/>
    <dgm:cxn modelId="{E9026C97-3948-4C5D-848C-91D8F3FB2227}" type="presParOf" srcId="{ED6B4783-E608-4DB4-A382-F7764CCEB07E}" destId="{572F30B4-17BA-4809-A7BA-0D7702D6FDEB}" srcOrd="12" destOrd="0" presId="urn:microsoft.com/office/officeart/2005/8/layout/vList5"/>
    <dgm:cxn modelId="{5A9EEFA4-1925-4013-998B-BBCE4F93CEB2}" type="presParOf" srcId="{572F30B4-17BA-4809-A7BA-0D7702D6FDEB}" destId="{514D2BB2-6F97-40FA-A3BF-E979474D71C6}" srcOrd="0" destOrd="0" presId="urn:microsoft.com/office/officeart/2005/8/layout/vList5"/>
    <dgm:cxn modelId="{BE76C39B-5DC7-44F3-BE99-B7F84A51413E}" type="presParOf" srcId="{ED6B4783-E608-4DB4-A382-F7764CCEB07E}" destId="{221A176E-A1B8-40C7-BFF3-A23304EEE316}" srcOrd="13" destOrd="0" presId="urn:microsoft.com/office/officeart/2005/8/layout/vList5"/>
    <dgm:cxn modelId="{844F33E8-D8B7-4796-9410-C2CBC2CCAD88}" type="presParOf" srcId="{ED6B4783-E608-4DB4-A382-F7764CCEB07E}" destId="{CB4B35E0-799C-436B-8638-7EED8148A35D}" srcOrd="14" destOrd="0" presId="urn:microsoft.com/office/officeart/2005/8/layout/vList5"/>
    <dgm:cxn modelId="{7CEE7738-C58E-4F32-A2E5-AFEB9F0EE99A}" type="presParOf" srcId="{CB4B35E0-799C-436B-8638-7EED8148A35D}" destId="{63A6FD07-AAF6-4329-BD8D-3CE06BE32495}" srcOrd="0" destOrd="0" presId="urn:microsoft.com/office/officeart/2005/8/layout/vList5"/>
    <dgm:cxn modelId="{0955DFEA-7B12-4F70-B981-907D08589200}" type="presParOf" srcId="{ED6B4783-E608-4DB4-A382-F7764CCEB07E}" destId="{84A14B74-F967-4590-A3CC-F0024EF014C7}" srcOrd="15" destOrd="0" presId="urn:microsoft.com/office/officeart/2005/8/layout/vList5"/>
    <dgm:cxn modelId="{246A1879-DD8A-436E-BF7F-C7BA2FFD7079}" type="presParOf" srcId="{ED6B4783-E608-4DB4-A382-F7764CCEB07E}" destId="{F91AD8C0-A49C-4018-9DBD-644FC5C120E1}" srcOrd="16" destOrd="0" presId="urn:microsoft.com/office/officeart/2005/8/layout/vList5"/>
    <dgm:cxn modelId="{A10179DA-6092-4135-A89F-B49BA75CC0C3}" type="presParOf" srcId="{F91AD8C0-A49C-4018-9DBD-644FC5C120E1}" destId="{47A01EBD-E1F0-4F75-9FBE-C3D0E7DE20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83B1FB4-0B5A-7DFA-F537-BE2B398A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0D577636-9516-9163-B8B8-229C56DC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7CC33313-D135-1778-B5BA-0889B3BA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9F929EC-B94E-C489-26BD-C8ACD509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46D5DDF8-7E25-CA21-D36B-5BD231DE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74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E2DDF80-FCDD-AC5E-6463-5692899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90152E92-79F8-6293-777B-10860D751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F752BB02-575E-89E2-CE70-60E244A8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5F5FA44B-0F4D-7C6B-06FA-EC355D17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848EB669-B216-95F2-7277-6A9501A6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3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D7FE9FC9-1810-4A86-44D9-E8D4C641E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93FD31D4-816C-09FA-CE49-F7D55DEFB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0A0810F6-1E56-089B-D0C2-89CAFAE5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3ABCBB08-A688-7937-AA31-D3A2BD12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046E438B-B837-6C29-F4D4-BD22717B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06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CF1662EA-F115-1105-99DA-2763F3DE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AE51F27-B37E-FB51-FFE0-68D364D6B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4CAE6B04-80A9-67CD-7122-6F30E1BE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575E39C8-07DD-0D72-43C8-88DB8937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1A61396A-26CC-0AFF-9E5B-3297384F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48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446802C-D23E-8DD7-89D9-30A69CCA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3C68381D-FD19-B021-8F15-3F6E570D6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A6CC23B9-3B36-CE75-270B-D2CF569A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DF38BDF3-4A5E-AE77-E1B8-53ABB290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5C113B37-EA64-DABF-0456-7D328E6D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79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33E1AEB-C250-05AE-CACD-FE2350D3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5EAC6A79-7FBB-DE68-47B8-B81FEBD70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8324E156-E96A-1499-5679-804828C5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872A6433-EA56-32E5-145F-E433CC56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8641E9C7-10C1-B86B-7A7D-28CFD5A1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BB6CFE0F-C7C5-B572-8DF5-1441E3E7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646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6151FAD-E526-426B-78CF-333FFE7C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5BE4B651-0A80-B219-1436-8B3B0672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3738C9BF-3077-149A-8582-B81E837BB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54489074-9898-EA4B-52E9-E9FB76FF8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92A04E17-9384-BA67-884B-34902D794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B61A3BD5-CFF1-8693-C3DE-44E57322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122F05B1-29B9-E9EE-B31F-0E33BEE3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5A3706ED-7E8D-9EB0-8264-B40C07FF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229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DD37D1C-55DE-089C-96A2-6B8F0319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5A9FEA33-6020-544E-17D1-21FFDF12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AB41CB5D-7F02-1B04-139A-496791F6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C028EA6B-3918-EB54-05A5-EB2B29F3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271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A1D73F0E-C839-63D9-643C-9CEA130A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BB7609B5-6FF3-58AA-470E-FE77101A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3F005321-730A-4BCA-0739-57A08B0D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864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D475048-A2C3-9533-5010-07B46F30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D4C70C0-CCF2-7231-CD7E-BEC081310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51123E7B-67CC-7A04-1019-573669A5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787439B4-3526-46CA-D562-46E593B1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18BD9FAB-6075-0DEF-27B6-20732332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75357303-40FA-D3F2-2326-E23CE364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61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512D420-4260-7499-43D0-EEF539B6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C4FD581A-845A-B98D-BA83-432A71BBD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3BCF2766-406F-FC2F-FF19-F2EA39F1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DA74A141-8252-07E9-3D67-EA95ED07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B1AED87B-3645-6070-F742-CFDF2E65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DEE5439D-8E75-2BC3-25D0-E4A62CA0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564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3854BC9A-E473-44F6-7DE2-D242EDDC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BF9130FE-1E72-58BB-F2F3-02F60783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0BC021D9-2B7A-A017-1EEC-30B6D81E3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EB6B21-7DB2-4F7F-AFD8-3054430F11FF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B749D4DC-3209-DBBF-6D4D-4A5F33422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8701F53-DBA8-57EB-2F50-2BBF87E34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D13732-72F2-4CCA-B6AA-743263AE2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318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59">
            <a:extLst>
              <a:ext uri="{FF2B5EF4-FFF2-40B4-BE49-F238E27FC236}">
                <a16:creationId xmlns="" xmlns:a16="http://schemas.microsoft.com/office/drawing/2014/main" id="{A4E37431-20F0-4DD6-84A9-ED2B644943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1">
            <a:extLst>
              <a:ext uri="{FF2B5EF4-FFF2-40B4-BE49-F238E27FC236}">
                <a16:creationId xmlns="" xmlns:a16="http://schemas.microsoft.com/office/drawing/2014/main" id="{0AE98B72-66C6-4AB4-AF0D-BA830DE863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3">
            <a:extLst>
              <a:ext uri="{FF2B5EF4-FFF2-40B4-BE49-F238E27FC236}">
                <a16:creationId xmlns="" xmlns:a16="http://schemas.microsoft.com/office/drawing/2014/main" id="{407EAFC6-733F-403D-BB4D-05A3A2874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65">
            <a:extLst>
              <a:ext uri="{FF2B5EF4-FFF2-40B4-BE49-F238E27FC236}">
                <a16:creationId xmlns="" xmlns:a16="http://schemas.microsoft.com/office/drawing/2014/main" id="{17A36730-4CB0-4F61-AD11-A44C97658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67">
            <a:extLst>
              <a:ext uri="{FF2B5EF4-FFF2-40B4-BE49-F238E27FC236}">
                <a16:creationId xmlns="" xmlns:a16="http://schemas.microsoft.com/office/drawing/2014/main" id="{C69C79E1-F916-4929-A4F3-DE763D4BFA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67334AB-16BD-4EC7-8C6B-4B51716009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4BE7E70-E4E5-5696-899B-D83EDD85A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80" y="823644"/>
            <a:ext cx="5120632" cy="3030724"/>
          </a:xfrm>
        </p:spPr>
        <p:txBody>
          <a:bodyPr anchor="b">
            <a:normAutofit/>
          </a:bodyPr>
          <a:lstStyle/>
          <a:p>
            <a:pPr algn="r"/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ปฐมนิเทศพนักงานใหม่</a:t>
            </a:r>
            <a:b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เทศบาลตำบลพิ</a:t>
            </a:r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มาย </a:t>
            </a:r>
            <a:b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อำเภอพิมาย จังหวัด</a:t>
            </a:r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นครราชสีมา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FC7491ED-3F37-D7FF-558C-ABD8569B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th-TH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๔ เมษายน ๒๕๖๗</a:t>
            </a:r>
          </a:p>
          <a:p>
            <a:pPr algn="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๐๙.๐๐ </a:t>
            </a:r>
            <a:r>
              <a:rPr lang="th-TH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</a:p>
          <a:p>
            <a:pPr algn="r"/>
            <a:r>
              <a:rPr lang="th-TH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ณ.ห้องประชุมหินทราย เทศบาลตำบลพิมาย</a:t>
            </a:r>
          </a:p>
        </p:txBody>
      </p:sp>
      <p:pic>
        <p:nvPicPr>
          <p:cNvPr id="5" name="รูปภาพ 4" descr="รูปภาพประกอบด้วย ข้อความ, สัญลักษณ์, วงกลม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B16E4637-0758-9B34-7F08-6B29E0E14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6096000" y="602615"/>
            <a:ext cx="560832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62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F5DDD3C0-2FA0-2985-86AD-F52F3B08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B139FCEE-F648-7630-6546-4C4DB8B8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752474"/>
            <a:ext cx="6555347" cy="39559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บุคคลในครอบครัว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(๑) บุตรชอบด้วยกฎหมายของผู้มีสิทธิซึ่งยังไม่บรรลุนิติภาวะ หรือบรรลุนิติภาวะแล้วแต่เป็นคนไร้ความสามารถหรือเสมือนไร้ความสามารถซึ่งอยู่ในความอุปการะเลี้ยงดูของผู้มิสิทธิ แต่ทั้งนี้ไม่รวมถึงบุตรบุญธรรมหรือบุตรซึ่งได้ยกเป็นบุตรบุญธรรมของบุคคลอื่น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(๒) คู่สมรสที่ชอบด้วยกฎหมายของผู้มีสิทธิ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(๓) บิดาหรือมารดาที่ชอบด้วยกฎหมายของผู้มีสิทธิ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69798AB6-09F4-4EA3-2521-A7A5714CC447}"/>
              </a:ext>
            </a:extLst>
          </p:cNvPr>
          <p:cNvSpPr txBox="1"/>
          <p:nvPr/>
        </p:nvSpPr>
        <p:spPr>
          <a:xfrm>
            <a:off x="4810259" y="5191506"/>
            <a:ext cx="655534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หน่วยจัดบริการเบิกจ่ายตรง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สำนักงานหลักประกันสุขภาพแห่งชาติ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31968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8F5249AE-3F17-1F35-BACA-A19F9AEA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22CBEAFD-026B-90B8-65EC-CF5CCCCF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1390649"/>
            <a:ext cx="7026420" cy="45720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ค่ายา ค่าเลือดและส่วนประกอบของเลือด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ค่าอวัยวะเทียมและอุปกรณ์ในการบำบัดรักษาโรค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ค่าบริการทางการแพทย์ ค่าตรวจ ค่าวิเคราะห์โรค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 ค่าห้องและค่าอาหาร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๕. ค่าตรวจสุขภาพประจำปี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๖. ค่าส่งเสริมสุขภาพและป้องกันโรค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๗. ค่าฟื้นฟูสมรรถภาพร่างกายและจิตใจ</a:t>
            </a:r>
          </a:p>
        </p:txBody>
      </p:sp>
    </p:spTree>
    <p:extLst>
      <p:ext uri="{BB962C8B-B14F-4D97-AF65-F5344CB8AC3E}">
        <p14:creationId xmlns:p14="http://schemas.microsoft.com/office/powerpoint/2010/main" val="141155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954BD471-27B4-6E72-299B-1F057B0A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F92FA991-CE0F-1937-0569-BA8CFCEB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หลักเกณฑ์และอัตรา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สถานพยาบาลของทางราชการ ทั้ง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OP&amp;IP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ให้เบิกได้เต็มจำนวน โดยค่าอุปกรณ์และอวัยวะเทียม ค่าห้องค่าอาหาร เบิกได้ตามที่กระทรวงการคลังกำหนด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สถานพยาบาลเอกชน เฉพาะ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กรณีอุบัติเหตุฉุกเฉิน ค่าอุปกรณ์อวัยวะเทียม ค่าห้องค่าอาหาร เบิกได้เช่นเดียวกับสถานพยาบาลของทางราชการและค่ารักษาพยาบาลอื่นๆเบิกได้ครึ่งหนึ่งของที่ จ่ายจริง แต่ไม่เกิน ๓,๐๐๐ บาท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กรณีสถานพยาบาลของทางราชการส่งตัวไปสถานบริการเอกชนเนื่องจากความจำเป็น ให้เบิกค่า รักษาพยาบาลได้ตามที่กระทรวงการคลังกำหนด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 กรณีเจ็บป่วยฉุกเฉินตามกฎหมายว่าด้วยการแพทย์ฉุกเฉิน</a:t>
            </a:r>
          </a:p>
        </p:txBody>
      </p:sp>
    </p:spTree>
    <p:extLst>
      <p:ext uri="{BB962C8B-B14F-4D97-AF65-F5344CB8AC3E}">
        <p14:creationId xmlns:p14="http://schemas.microsoft.com/office/powerpoint/2010/main" val="388566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สี่เหลี่ยมผืนผ้า 45">
            <a:extLst>
              <a:ext uri="{FF2B5EF4-FFF2-40B4-BE49-F238E27FC236}">
                <a16:creationId xmlns="" xmlns:a16="http://schemas.microsoft.com/office/drawing/2014/main" id="{DD60A3EA-89B6-45E5-2852-4759872A7251}"/>
              </a:ext>
            </a:extLst>
          </p:cNvPr>
          <p:cNvSpPr/>
          <p:nvPr/>
        </p:nvSpPr>
        <p:spPr>
          <a:xfrm>
            <a:off x="276225" y="180975"/>
            <a:ext cx="11706225" cy="652462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="" xmlns:a16="http://schemas.microsoft.com/office/drawing/2014/main" id="{8EE8458C-64FF-60C5-812A-78CC5566155C}"/>
              </a:ext>
            </a:extLst>
          </p:cNvPr>
          <p:cNvSpPr/>
          <p:nvPr/>
        </p:nvSpPr>
        <p:spPr>
          <a:xfrm>
            <a:off x="1062037" y="417066"/>
            <a:ext cx="10478859" cy="563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การเบิกค่ารักษาพยาบาล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="" xmlns:a16="http://schemas.microsoft.com/office/drawing/2014/main" id="{723EE45B-D62A-3455-00F3-56BDEBA212C9}"/>
              </a:ext>
            </a:extLst>
          </p:cNvPr>
          <p:cNvSpPr/>
          <p:nvPr/>
        </p:nvSpPr>
        <p:spPr>
          <a:xfrm>
            <a:off x="4920342" y="1186548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="" xmlns:a16="http://schemas.microsoft.com/office/drawing/2014/main" id="{EF0A8211-1A8B-D23B-FBCB-36D073D30BCB}"/>
              </a:ext>
            </a:extLst>
          </p:cNvPr>
          <p:cNvSpPr/>
          <p:nvPr/>
        </p:nvSpPr>
        <p:spPr>
          <a:xfrm>
            <a:off x="1113065" y="2283275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รพ.รัฐ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="" xmlns:a16="http://schemas.microsoft.com/office/drawing/2014/main" id="{6B6AF865-5143-217C-FC74-919F54D6149D}"/>
              </a:ext>
            </a:extLst>
          </p:cNvPr>
          <p:cNvSpPr/>
          <p:nvPr/>
        </p:nvSpPr>
        <p:spPr>
          <a:xfrm>
            <a:off x="8828314" y="2283275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รพ.เอกชน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0633FBCD-A95D-887F-0F9D-9E2D742C1DF8}"/>
              </a:ext>
            </a:extLst>
          </p:cNvPr>
          <p:cNvSpPr/>
          <p:nvPr/>
        </p:nvSpPr>
        <p:spPr>
          <a:xfrm>
            <a:off x="1113065" y="3492946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OP&amp;IP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="" xmlns:a16="http://schemas.microsoft.com/office/drawing/2014/main" id="{6936A4C9-A975-783B-324C-B67AEB9E857C}"/>
              </a:ext>
            </a:extLst>
          </p:cNvPr>
          <p:cNvSpPr/>
          <p:nvPr/>
        </p:nvSpPr>
        <p:spPr>
          <a:xfrm>
            <a:off x="8828314" y="3492946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IPAE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="" xmlns:a16="http://schemas.microsoft.com/office/drawing/2014/main" id="{740BBA2B-1552-2EE3-994D-6955E44F9965}"/>
              </a:ext>
            </a:extLst>
          </p:cNvPr>
          <p:cNvSpPr/>
          <p:nvPr/>
        </p:nvSpPr>
        <p:spPr>
          <a:xfrm>
            <a:off x="1113065" y="4702617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ค่ารักษาพยาบาลอื่นๆ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="" xmlns:a16="http://schemas.microsoft.com/office/drawing/2014/main" id="{41A21602-BABA-E174-86DA-DAC2C46285C6}"/>
              </a:ext>
            </a:extLst>
          </p:cNvPr>
          <p:cNvSpPr/>
          <p:nvPr/>
        </p:nvSpPr>
        <p:spPr>
          <a:xfrm>
            <a:off x="8828314" y="4702617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ค่ารักษาพยาบาลอื่นๆ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="" xmlns:a16="http://schemas.microsoft.com/office/drawing/2014/main" id="{A53CE73A-8FEB-E21C-D2FE-1008B842A842}"/>
              </a:ext>
            </a:extLst>
          </p:cNvPr>
          <p:cNvSpPr/>
          <p:nvPr/>
        </p:nvSpPr>
        <p:spPr>
          <a:xfrm>
            <a:off x="1113065" y="5837464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เต็มจำนวนเท่าที่จ่ายจริง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สี่เหลี่ยมผืนผ้า: มุมมน 12">
                <a:extLst>
                  <a:ext uri="{FF2B5EF4-FFF2-40B4-BE49-F238E27FC236}">
                    <a16:creationId xmlns="" xmlns:a16="http://schemas.microsoft.com/office/drawing/2014/main" id="{4369E8DE-10FF-9D6F-9E6C-EB743C20B1C2}"/>
                  </a:ext>
                </a:extLst>
              </p:cNvPr>
              <p:cNvSpPr/>
              <p:nvPr/>
            </p:nvSpPr>
            <p:spPr>
              <a:xfrm>
                <a:off x="8828314" y="5837464"/>
                <a:ext cx="2661557" cy="5633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th-TH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sz="10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h-TH" sz="10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ของรายจ่ายจริงไม่เกิน ๓</a:t>
                </a:r>
                <a:r>
                  <a:rPr lang="en-US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,</a:t>
                </a:r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๐๐๐ บาท</a:t>
                </a:r>
              </a:p>
            </p:txBody>
          </p:sp>
        </mc:Choice>
        <mc:Fallback xmlns="">
          <p:sp>
            <p:nvSpPr>
              <p:cNvPr id="13" name="สี่เหลี่ยมผืนผ้า: มุมมน 12">
                <a:extLst>
                  <a:ext uri="{FF2B5EF4-FFF2-40B4-BE49-F238E27FC236}">
                    <a16:creationId xmlns:a16="http://schemas.microsoft.com/office/drawing/2014/main" id="{4369E8DE-10FF-9D6F-9E6C-EB743C20B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314" y="5837464"/>
                <a:ext cx="2661557" cy="563336"/>
              </a:xfrm>
              <a:prstGeom prst="roundRect">
                <a:avLst/>
              </a:prstGeom>
              <a:blipFill>
                <a:blip r:embed="rId2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ตัวเชื่อมต่อตรง 16">
            <a:extLst>
              <a:ext uri="{FF2B5EF4-FFF2-40B4-BE49-F238E27FC236}">
                <a16:creationId xmlns="" xmlns:a16="http://schemas.microsoft.com/office/drawing/2014/main" id="{5873D73E-CB46-FCA2-C8DC-4D67DF2C5C8F}"/>
              </a:ext>
            </a:extLst>
          </p:cNvPr>
          <p:cNvCxnSpPr>
            <a:cxnSpLocks/>
          </p:cNvCxnSpPr>
          <p:nvPr/>
        </p:nvCxnSpPr>
        <p:spPr>
          <a:xfrm>
            <a:off x="2443843" y="2016579"/>
            <a:ext cx="7715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>
            <a:extLst>
              <a:ext uri="{FF2B5EF4-FFF2-40B4-BE49-F238E27FC236}">
                <a16:creationId xmlns="" xmlns:a16="http://schemas.microsoft.com/office/drawing/2014/main" id="{BC47360E-21D4-F927-4FDC-C9367AEC1B04}"/>
              </a:ext>
            </a:extLst>
          </p:cNvPr>
          <p:cNvCxnSpPr>
            <a:stCxn id="5" idx="2"/>
          </p:cNvCxnSpPr>
          <p:nvPr/>
        </p:nvCxnSpPr>
        <p:spPr>
          <a:xfrm>
            <a:off x="6251121" y="1749884"/>
            <a:ext cx="0" cy="266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="" xmlns:a16="http://schemas.microsoft.com/office/drawing/2014/main" id="{6F2C8323-F3CF-417A-7FDF-FC22745656C2}"/>
              </a:ext>
            </a:extLst>
          </p:cNvPr>
          <p:cNvCxnSpPr>
            <a:endCxn id="6" idx="0"/>
          </p:cNvCxnSpPr>
          <p:nvPr/>
        </p:nvCxnSpPr>
        <p:spPr>
          <a:xfrm>
            <a:off x="2443843" y="2016579"/>
            <a:ext cx="1" cy="266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>
            <a:extLst>
              <a:ext uri="{FF2B5EF4-FFF2-40B4-BE49-F238E27FC236}">
                <a16:creationId xmlns="" xmlns:a16="http://schemas.microsoft.com/office/drawing/2014/main" id="{89B0C0E5-8242-6729-1402-F2A083682C17}"/>
              </a:ext>
            </a:extLst>
          </p:cNvPr>
          <p:cNvCxnSpPr>
            <a:endCxn id="7" idx="0"/>
          </p:cNvCxnSpPr>
          <p:nvPr/>
        </p:nvCxnSpPr>
        <p:spPr>
          <a:xfrm>
            <a:off x="10159092" y="2016579"/>
            <a:ext cx="1" cy="266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>
            <a:extLst>
              <a:ext uri="{FF2B5EF4-FFF2-40B4-BE49-F238E27FC236}">
                <a16:creationId xmlns="" xmlns:a16="http://schemas.microsoft.com/office/drawing/2014/main" id="{9706F4B8-369C-79BD-1FB5-8F523EC5BF6F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2443844" y="2846611"/>
            <a:ext cx="0" cy="646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="" xmlns:a16="http://schemas.microsoft.com/office/drawing/2014/main" id="{CF3BAE0B-725F-CB5F-767B-F56C5C7BD097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2443844" y="4056282"/>
            <a:ext cx="0" cy="646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>
            <a:extLst>
              <a:ext uri="{FF2B5EF4-FFF2-40B4-BE49-F238E27FC236}">
                <a16:creationId xmlns="" xmlns:a16="http://schemas.microsoft.com/office/drawing/2014/main" id="{F8BDEB99-6705-A71D-5128-B0B42CA1F06D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2443844" y="5265953"/>
            <a:ext cx="0" cy="571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>
            <a:extLst>
              <a:ext uri="{FF2B5EF4-FFF2-40B4-BE49-F238E27FC236}">
                <a16:creationId xmlns="" xmlns:a16="http://schemas.microsoft.com/office/drawing/2014/main" id="{F8D590A5-5F49-94AE-4295-FEB7E2C26E17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10159093" y="2846611"/>
            <a:ext cx="0" cy="646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="" xmlns:a16="http://schemas.microsoft.com/office/drawing/2014/main" id="{447F3B05-5070-C6B4-FBDC-CBAC38748BB9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10159093" y="4056282"/>
            <a:ext cx="0" cy="646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>
            <a:extLst>
              <a:ext uri="{FF2B5EF4-FFF2-40B4-BE49-F238E27FC236}">
                <a16:creationId xmlns="" xmlns:a16="http://schemas.microsoft.com/office/drawing/2014/main" id="{3F3ACADF-CFD7-53A8-A927-3156D268CCF1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10159093" y="5265953"/>
            <a:ext cx="0" cy="571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: มุมมน 36">
            <a:extLst>
              <a:ext uri="{FF2B5EF4-FFF2-40B4-BE49-F238E27FC236}">
                <a16:creationId xmlns="" xmlns:a16="http://schemas.microsoft.com/office/drawing/2014/main" id="{33F0B01E-5482-0F95-EFFE-8BFE32A8359A}"/>
              </a:ext>
            </a:extLst>
          </p:cNvPr>
          <p:cNvSpPr/>
          <p:nvPr/>
        </p:nvSpPr>
        <p:spPr>
          <a:xfrm>
            <a:off x="4920341" y="4254951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ค่าอวัยวะเทียมอุปกรณ์บำบัดรักษาโรคค่าห้องและค่าอาหาร</a:t>
            </a:r>
          </a:p>
        </p:txBody>
      </p:sp>
      <p:sp>
        <p:nvSpPr>
          <p:cNvPr id="38" name="สี่เหลี่ยมผืนผ้า: มุมมน 37">
            <a:extLst>
              <a:ext uri="{FF2B5EF4-FFF2-40B4-BE49-F238E27FC236}">
                <a16:creationId xmlns="" xmlns:a16="http://schemas.microsoft.com/office/drawing/2014/main" id="{E00DFCB3-2098-DA03-487B-63778F541521}"/>
              </a:ext>
            </a:extLst>
          </p:cNvPr>
          <p:cNvSpPr/>
          <p:nvPr/>
        </p:nvSpPr>
        <p:spPr>
          <a:xfrm>
            <a:off x="4920340" y="5442852"/>
            <a:ext cx="2661557" cy="5633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เบิกได้ตามที่กระทรวงการคลังกำหนด</a:t>
            </a:r>
          </a:p>
        </p:txBody>
      </p:sp>
      <p:cxnSp>
        <p:nvCxnSpPr>
          <p:cNvPr id="41" name="ตัวเชื่อมต่อตรง 40">
            <a:extLst>
              <a:ext uri="{FF2B5EF4-FFF2-40B4-BE49-F238E27FC236}">
                <a16:creationId xmlns="" xmlns:a16="http://schemas.microsoft.com/office/drawing/2014/main" id="{E0E303F9-86AF-30FF-95D5-523F619B4550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3774622" y="3774614"/>
            <a:ext cx="50536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>
            <a:extLst>
              <a:ext uri="{FF2B5EF4-FFF2-40B4-BE49-F238E27FC236}">
                <a16:creationId xmlns="" xmlns:a16="http://schemas.microsoft.com/office/drawing/2014/main" id="{E058AE03-3779-412E-6812-DA30BBB5F52E}"/>
              </a:ext>
            </a:extLst>
          </p:cNvPr>
          <p:cNvCxnSpPr>
            <a:endCxn id="37" idx="0"/>
          </p:cNvCxnSpPr>
          <p:nvPr/>
        </p:nvCxnSpPr>
        <p:spPr>
          <a:xfrm flipH="1">
            <a:off x="6251120" y="3774614"/>
            <a:ext cx="1" cy="480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>
            <a:extLst>
              <a:ext uri="{FF2B5EF4-FFF2-40B4-BE49-F238E27FC236}">
                <a16:creationId xmlns="" xmlns:a16="http://schemas.microsoft.com/office/drawing/2014/main" id="{BBA13F68-EA96-7F2E-0F18-77A3B0A470FA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 flipH="1">
            <a:off x="6251119" y="4818287"/>
            <a:ext cx="1" cy="624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62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DFD9DC6E-6493-B5DD-0277-47A0EC3A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การศึกษาบุตร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FB4A2306-DE03-0DDA-0E8F-39328052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2686050"/>
            <a:ext cx="6555347" cy="350947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ผู้มีสิทธิ์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(๑) พนักงานส่วนท้องถิ่น หรือลูกจ้างประจำ ซึ่งได้รับเงินเดือนหรือค่าจ้างประจำจากเงินงบประมาณรายจ่าย  งบบุคลากรขององค์กรปกครองส่วนท้องถิ่น หรือเงินอุดหนุนที่รัฐบาลจัดสรร ให้แก่องค์กรปกครองส่วนท้องถิ่น แต่ไม่หมายความรวมถึงพนักงานจ้าง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(๒) ผู้ได้รับบำนาญปกติ หรือผู้ได้รับบำนาญพิเศษเพราะเหตุทุพพลภาพ ตามกฎหมายว่าด้วยบำเหน็จบำนาญข้าราชการส่วนท้องถิ่น หรือกฎหมายว่าด้วยกองทุนบำเหน็จบำนาญข้าราชการส่วนท้องถิ่น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(๓) ผู้บริหารท้องถิ่น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104C14D1-9FE7-A2D8-84F9-E7349D81AB33}"/>
              </a:ext>
            </a:extLst>
          </p:cNvPr>
          <p:cNvSpPr txBox="1"/>
          <p:nvPr/>
        </p:nvSpPr>
        <p:spPr>
          <a:xfrm>
            <a:off x="4810258" y="1080274"/>
            <a:ext cx="6555347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 ข้อกฎหมาย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ระเบียบกระทรวงมหาดไทยว่าด้วยว่าด้วยเงินสวัสดิการเกี่ยวกับการศึกษาของบุตรพนักงานส่วนท้องถิ่น พ.ศ.๒๕๖๓</a:t>
            </a:r>
          </a:p>
        </p:txBody>
      </p:sp>
    </p:spTree>
    <p:extLst>
      <p:ext uri="{BB962C8B-B14F-4D97-AF65-F5344CB8AC3E}">
        <p14:creationId xmlns:p14="http://schemas.microsoft.com/office/powerpoint/2010/main" val="382866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0470E414-3E14-5DA0-EC4F-2D1C7891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411823"/>
            <a:ext cx="10044023" cy="877729"/>
          </a:xfrm>
        </p:spPr>
        <p:txBody>
          <a:bodyPr anchor="ctr">
            <a:normAutofit/>
          </a:bodyPr>
          <a:lstStyle/>
          <a:p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การศึกษาบุตร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F5E8E8DF-5AF5-F6DB-1BA7-FAC1F60D3CAC}"/>
              </a:ext>
            </a:extLst>
          </p:cNvPr>
          <p:cNvSpPr>
            <a:spLocks/>
          </p:cNvSpPr>
          <p:nvPr/>
        </p:nvSpPr>
        <p:spPr>
          <a:xfrm>
            <a:off x="644056" y="3570721"/>
            <a:ext cx="10927829" cy="245268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941832">
              <a:spcAft>
                <a:spcPts val="600"/>
              </a:spcAft>
            </a:pPr>
            <a:r>
              <a:rPr lang="th-TH" sz="2472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ตาย </a:t>
            </a:r>
          </a:p>
          <a:p>
            <a:pPr defTabSz="941832">
              <a:spcAft>
                <a:spcPts val="600"/>
              </a:spcAft>
            </a:pPr>
            <a:r>
              <a:rPr lang="th-TH" sz="2472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พิการ จนไม่สามารถเล่าเรียนได้ </a:t>
            </a:r>
          </a:p>
          <a:p>
            <a:pPr defTabSz="941832">
              <a:spcAft>
                <a:spcPts val="600"/>
              </a:spcAft>
            </a:pPr>
            <a:r>
              <a:rPr lang="th-TH" sz="2472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เป็นคนไร้ความสามารถหรือเสมือนไร้ความสามารถ มิได้ศึกษาในสถานศึกษาที่มีสิทธิได้รับสวัสดิการ </a:t>
            </a:r>
          </a:p>
          <a:p>
            <a:pPr defTabSz="941832">
              <a:spcAft>
                <a:spcPts val="600"/>
              </a:spcAft>
            </a:pPr>
            <a:r>
              <a:rPr lang="th-TH" sz="2472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วิกลจริตหรือจิตฟั่นเฟือนไม่สมประกอบก่อนอายุครบ ๒๕ ปีบริบูรณ์ </a:t>
            </a:r>
          </a:p>
          <a:p>
            <a:pPr defTabSz="941832">
              <a:spcAft>
                <a:spcPts val="600"/>
              </a:spcAft>
            </a:pPr>
            <a:r>
              <a:rPr lang="th-TH" sz="2472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*ให้บุตรคนถัดไปมีสิทธิได้รับเงินสวัสดิการแทนได้*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2">
            <a:extLst>
              <a:ext uri="{FF2B5EF4-FFF2-40B4-BE49-F238E27FC236}">
                <a16:creationId xmlns="" xmlns:a16="http://schemas.microsoft.com/office/drawing/2014/main" id="{B522329D-642E-D9C6-D968-06B68BDC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56" y="2187206"/>
            <a:ext cx="10927829" cy="922343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defTabSz="941832">
              <a:lnSpc>
                <a:spcPct val="107000"/>
              </a:lnSpc>
              <a:spcAft>
                <a:spcPts val="824"/>
              </a:spcAft>
            </a:pPr>
            <a:r>
              <a:rPr lang="en-US" sz="2472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th-TH" sz="2472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ให้ผู้มีสิทธิเบิกค่าเล่าเรียนบุตรโดยชอบด้วยกฎหมาย คนที่ </a:t>
            </a:r>
            <a:r>
              <a:rPr lang="en-US" sz="2472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 </a:t>
            </a:r>
            <a:r>
              <a:rPr lang="th-TH" sz="2472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ถึงคนที่ </a:t>
            </a:r>
            <a:r>
              <a:rPr lang="en-US" sz="2472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 </a:t>
            </a:r>
            <a:r>
              <a:rPr lang="th-TH" sz="2472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เรียงลำดับก่อนหลัง และอายุไม่เกิน </a:t>
            </a:r>
            <a:r>
              <a:rPr lang="en-US" sz="2472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 </a:t>
            </a:r>
            <a:r>
              <a:rPr lang="th-TH" sz="2472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ปีบริบูรณ์ หากบุตรคนหนึ่งคนใด</a:t>
            </a:r>
            <a:endParaRPr lang="en-US" sz="2472" b="1" kern="120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defTabSz="941832">
              <a:lnSpc>
                <a:spcPct val="107000"/>
              </a:lnSpc>
              <a:spcAft>
                <a:spcPts val="824"/>
              </a:spcAft>
            </a:pPr>
            <a:r>
              <a:rPr lang="en-US" sz="113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425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A5516686-417A-D8A3-45A6-8153E52D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การศึกษาบุตร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5D170977-D033-F72C-A246-2140E979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884675"/>
            <a:ext cx="6915018" cy="1855594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สถานศึกษาราชการ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หลักสูตรไม่สูงกว่าอนุปริญญาหรือเทียบเท่า และหลักสูตรแยกต่างหากจากหลักสูตรปริญญาตรี ให้ได้เต็มตามจำนวนที่จ่ายจริง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หลักสูตรปริญญาตรี ให้ได้รับเต็มจำนวนที่จ่ายจริง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2DD9891A-5F29-7C74-ECAE-B50FD4C65371}"/>
              </a:ext>
            </a:extLst>
          </p:cNvPr>
          <p:cNvSpPr txBox="1"/>
          <p:nvPr/>
        </p:nvSpPr>
        <p:spPr>
          <a:xfrm>
            <a:off x="4810259" y="4803349"/>
            <a:ext cx="6915018" cy="1323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ต้องเป็นไปตามประเภทและไม่เกินอัตราที่กระทรวงการคลังกำหนด สำหรับบุตรที่ศึกษาใน 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สถานศึกษา ของทางราชการหรือเอกชน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หลักสูตรปริญญาตรี ต้องเป็นการศึกษาในระดับปริญญาตรี เป็นหลักสูตรแรก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9BD2AA9E-D17C-34BB-B283-7A0F00D8F6B3}"/>
              </a:ext>
            </a:extLst>
          </p:cNvPr>
          <p:cNvSpPr txBox="1"/>
          <p:nvPr/>
        </p:nvSpPr>
        <p:spPr>
          <a:xfrm>
            <a:off x="4810259" y="2943875"/>
            <a:ext cx="6915019" cy="163121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สถานศึกษาเอกชน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หลักสูตรไม่สูงกว่ามัธยมศึกษาตอนปลายหรือเทียบเท่า ให้ได้รับเต็มจำนวนตามที่จ่ายจริง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หลักสูตรสูงกว่ามัธยมศึกษาตอนปลายหรือเทียบเท่า แต่ไม่สูงกว่าอนุปริญญา หรือเทียบเท่าให้ได้รับ  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ครึ่งหนึ่งของจำนวนที่จ่ายจริง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หลักสูตรปริญญาตรี ให้ได้รับครึ่งหนึ่งของจำนวนที่จ่ายจริง </a:t>
            </a:r>
          </a:p>
        </p:txBody>
      </p:sp>
    </p:spTree>
    <p:extLst>
      <p:ext uri="{BB962C8B-B14F-4D97-AF65-F5344CB8AC3E}">
        <p14:creationId xmlns:p14="http://schemas.microsoft.com/office/powerpoint/2010/main" val="2439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94BF4E09-E9C2-B194-3A52-8D19364D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4" y="594829"/>
            <a:ext cx="3674228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เงินประโยชน์ตอบแทนอื่น (เงินรางวัล)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70ABC209-B4FC-6712-08D9-52BDEC361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209" y="1601365"/>
            <a:ext cx="6555347" cy="2574842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 ข้อกฎหมาย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ระเบียบกระทรวงมหาดไทย ว่าด้วยการกำหนดให้เงินประโยชน์ตอบแทนอื่นเป็นรายจ่ายที่องค์กรปกครองส่วนท้องถิ่นอาจจ่ายได้ พ.ศ. ๒๕๕๙ แก้ไขเพิ่มเติมถึง(ฉบับที่ ๒) พ.ศ.๒๕๖๔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ประกาศคณะกรรมการกลางพนักงานเทศบาล เรื่อง กำหนดมาตรฐานทั่วไปเกี่ยวกับหลักเกณฑ์ เงื่อนไข และวิธีการกำหนดเงินประโยชน์ตอบแทนอื่นเป็นกรณีพิเศษอันมีลักษณะเป็นเงินรางวัลประจำปีสำหรับพนักงานเทศบาล ลูกจ้าง และพนักงานจ้างของเทศบาล พ.ศ.๒๕๕๘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6F4B11C2-40A0-0A71-46CF-17B9533DC87F}"/>
              </a:ext>
            </a:extLst>
          </p:cNvPr>
          <p:cNvSpPr txBox="1"/>
          <p:nvPr/>
        </p:nvSpPr>
        <p:spPr>
          <a:xfrm>
            <a:off x="4807209" y="4548749"/>
            <a:ext cx="6555346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ผู้มีสิทธิได้รับเงินรางวัลประจำปี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เป็นพนักงานเทศบาล พนักงานครูและบุคลากรทางการศึกษา ลูกจ้างประจำ หรือพนักงานจ้าง</a:t>
            </a:r>
          </a:p>
        </p:txBody>
      </p:sp>
    </p:spTree>
    <p:extLst>
      <p:ext uri="{BB962C8B-B14F-4D97-AF65-F5344CB8AC3E}">
        <p14:creationId xmlns:p14="http://schemas.microsoft.com/office/powerpoint/2010/main" val="14069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4D3DAB54-85DF-7399-1FB3-C7DFE793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เงินประโยชน์ตอบแทนอื่น (เงินรางวัล)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E14F2C29-5EEF-EFF8-5B97-5C747CF5F6F9}"/>
              </a:ext>
            </a:extLst>
          </p:cNvPr>
          <p:cNvSpPr>
            <a:spLocks/>
          </p:cNvSpPr>
          <p:nvPr/>
        </p:nvSpPr>
        <p:spPr>
          <a:xfrm>
            <a:off x="4905052" y="993137"/>
            <a:ext cx="6666833" cy="316928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576072">
              <a:spcAft>
                <a:spcPts val="600"/>
              </a:spcAft>
            </a:pPr>
            <a:r>
              <a:rPr lang="th-TH" sz="2000" b="1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คุณสมบัติของผู้มีสิทธิได้รับเงินประโยชน์ตอบแทน</a:t>
            </a:r>
          </a:p>
          <a:p>
            <a:pPr defTabSz="576072">
              <a:spcAft>
                <a:spcPts val="600"/>
              </a:spcAft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มีระยะเวลาการปฏิบัติงานจริงในเทศบาลแห่งเดียวกันของปีที่เสนอขอรับการประเมิน รวมกันไม่น้อยกว่า ๘ เดือน โดยไม่จำเป็นต้องมีระยะเวลาการปฏิบัติงานติดต่อกัน</a:t>
            </a:r>
          </a:p>
          <a:p>
            <a:pPr defTabSz="576072">
              <a:spcAft>
                <a:spcPts val="600"/>
              </a:spcAft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พนักงานเทศบาล หรือลูกจ้างประจำ ต้องได้รับการเลื่อนขั้นเงินเดือนหรือค่าจ้าง รวมทั้งปีไม่น้อยกว่าหนึ่งขั้น </a:t>
            </a:r>
          </a:p>
          <a:p>
            <a:pPr defTabSz="576072">
              <a:spcAft>
                <a:spcPts val="600"/>
              </a:spcAft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พนักงานครูและบุคลากรทางการศึกษา ต้องได้รับการเลื่อนเงินเดือน รวมทั้งปีไม่น้อยกว่าร้อยละสี่ </a:t>
            </a:r>
          </a:p>
          <a:p>
            <a:pPr defTabSz="576072">
              <a:spcAft>
                <a:spcPts val="600"/>
              </a:spcAft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กรณีพนักงานจ้าง ต้องได้รับคะแนนการประเมินผลการปฏิบัติงานเฉลี่ยทั้งปีไม่น้อยกว่าระดับดีขึ้นไป รวมถึงกรณีพนักงานจ้างที่มีอายุครบ ๖๐ ปี หรือ ๗๐ ปีที่ต้องพ้นสภาพ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2">
            <a:extLst>
              <a:ext uri="{FF2B5EF4-FFF2-40B4-BE49-F238E27FC236}">
                <a16:creationId xmlns="" xmlns:a16="http://schemas.microsoft.com/office/drawing/2014/main" id="{C79DEDB6-C441-F6CB-9D3F-242C19805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052" y="4479841"/>
            <a:ext cx="6666833" cy="1208536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 defTabSz="576072">
              <a:lnSpc>
                <a:spcPct val="107000"/>
              </a:lnSpc>
              <a:spcAft>
                <a:spcPts val="504"/>
              </a:spcAft>
            </a:pPr>
            <a:r>
              <a:rPr lang="th-TH" sz="2000" b="1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เทศบาลที่มีสิทธิจ่ายเงินรางวัลประจำปี ต้องได้รับคะแนนการประเมินผลการปฏิบัติราชการ   </a:t>
            </a:r>
            <a:endParaRPr lang="en-US" sz="2000" kern="120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algn="ctr" defTabSz="576072">
              <a:lnSpc>
                <a:spcPct val="107000"/>
              </a:lnSpc>
              <a:spcAft>
                <a:spcPts val="504"/>
              </a:spcAft>
            </a:pPr>
            <a:r>
              <a:rPr lang="th-TH" sz="2000" b="1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ตามแบบประเมินประสิทธิภาพและประสิทธิผลการปฏิบัติราชการ (ตัวชี้วัด) </a:t>
            </a:r>
          </a:p>
          <a:p>
            <a:pPr algn="ctr" defTabSz="576072">
              <a:lnSpc>
                <a:spcPct val="107000"/>
              </a:lnSpc>
              <a:spcAft>
                <a:spcPts val="504"/>
              </a:spcAft>
            </a:pPr>
            <a:r>
              <a:rPr lang="th-TH" sz="2000" b="1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ไม่น้อยกว่าร้อยละ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๗๕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625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18A40721-7F5B-771F-44D3-47D032E0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เงินทำขวัญ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2C4D1594-3802-2233-90B1-44363816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630" y="1841002"/>
            <a:ext cx="6889648" cy="3196272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ระเบียบกระทรวงการคลังว่าด้วยเงินทำขวัญข้าราชการ และลูกจ้าง พ.ศ.2546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ระเบียบคณะกรรมการว่าด้วยหลักเกณฑ์และวิธีการขอรับเงินทำขวัญและการพิจารณาเงินทำขวัญ ข้าราชการ และลูกจ้าง พ.ศ.2550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ประกาศคณะกรรมการกลางพนักงานเทศบาล เรื่อง เงินทำขวัญข้าราชการ พนักงานส่วนท้องถิ่นและ ลูกจ้างขององค์กรปกครองส่วนท้องถิ่น ลงวันที่ 30 มิถุนายน 2547</a:t>
            </a:r>
          </a:p>
        </p:txBody>
      </p:sp>
    </p:spTree>
    <p:extLst>
      <p:ext uri="{BB962C8B-B14F-4D97-AF65-F5344CB8AC3E}">
        <p14:creationId xmlns:p14="http://schemas.microsoft.com/office/powerpoint/2010/main" val="166127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A94C1C0-B9D8-570D-FEA0-03469C9E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276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พระราชบัญญัติเทศบาล พ.ศ.296 </a:t>
            </a:r>
            <a:br>
              <a:rPr lang="th-TH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แก้ไขเพิ่มเติมถึง (ฉบับที่ 14) พ.ศ.2562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="" xmlns:a16="http://schemas.microsoft.com/office/drawing/2014/main" id="{9C5754F7-C802-64F3-1F1D-185587B3A480}"/>
              </a:ext>
            </a:extLst>
          </p:cNvPr>
          <p:cNvSpPr/>
          <p:nvPr/>
        </p:nvSpPr>
        <p:spPr>
          <a:xfrm>
            <a:off x="5346066" y="1765013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โครงสร้างเทศบาล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="" xmlns:a16="http://schemas.microsoft.com/office/drawing/2014/main" id="{FEE3BEA7-B3A6-C10C-5063-04AB3BAD0E6E}"/>
              </a:ext>
            </a:extLst>
          </p:cNvPr>
          <p:cNvSpPr/>
          <p:nvPr/>
        </p:nvSpPr>
        <p:spPr>
          <a:xfrm>
            <a:off x="3023960" y="2654060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สภาเทศบาล</a:t>
            </a:r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="" xmlns:a16="http://schemas.microsoft.com/office/drawing/2014/main" id="{82414E11-10FD-76AF-C0C4-59447E7E6300}"/>
              </a:ext>
            </a:extLst>
          </p:cNvPr>
          <p:cNvSpPr/>
          <p:nvPr/>
        </p:nvSpPr>
        <p:spPr>
          <a:xfrm>
            <a:off x="7409270" y="2654060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คณะบริหาร</a:t>
            </a: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CFA3EBCD-00B5-758D-7621-6DABDA8E47C0}"/>
              </a:ext>
            </a:extLst>
          </p:cNvPr>
          <p:cNvSpPr/>
          <p:nvPr/>
        </p:nvSpPr>
        <p:spPr>
          <a:xfrm>
            <a:off x="7409270" y="3511311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="" xmlns:a16="http://schemas.microsoft.com/office/drawing/2014/main" id="{56CD3DB7-8F55-8868-22EF-D9F77798A938}"/>
              </a:ext>
            </a:extLst>
          </p:cNvPr>
          <p:cNvSpPr/>
          <p:nvPr/>
        </p:nvSpPr>
        <p:spPr>
          <a:xfrm>
            <a:off x="7409270" y="4368562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ปลัดเทศบาล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="" xmlns:a16="http://schemas.microsoft.com/office/drawing/2014/main" id="{5A2C58D4-7EE3-38A6-FB77-61A22AE699D4}"/>
              </a:ext>
            </a:extLst>
          </p:cNvPr>
          <p:cNvSpPr/>
          <p:nvPr/>
        </p:nvSpPr>
        <p:spPr>
          <a:xfrm>
            <a:off x="4503873" y="5355879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</a:t>
            </a:r>
          </a:p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ปลัดเทศบาล</a:t>
            </a:r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="" xmlns:a16="http://schemas.microsoft.com/office/drawing/2014/main" id="{39585DF6-01EE-B7B1-3A22-84562B699896}"/>
              </a:ext>
            </a:extLst>
          </p:cNvPr>
          <p:cNvSpPr/>
          <p:nvPr/>
        </p:nvSpPr>
        <p:spPr>
          <a:xfrm>
            <a:off x="5816690" y="6070200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กองคลัง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="" xmlns:a16="http://schemas.microsoft.com/office/drawing/2014/main" id="{50E3C8C6-F9D6-136F-6148-CB584E6A2FDF}"/>
              </a:ext>
            </a:extLst>
          </p:cNvPr>
          <p:cNvSpPr/>
          <p:nvPr/>
        </p:nvSpPr>
        <p:spPr>
          <a:xfrm>
            <a:off x="7409270" y="5346300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กองช่าง</a:t>
            </a: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="" xmlns:a16="http://schemas.microsoft.com/office/drawing/2014/main" id="{D86C4D47-3F38-FC05-48C3-5A2ED0CF747C}"/>
              </a:ext>
            </a:extLst>
          </p:cNvPr>
          <p:cNvSpPr/>
          <p:nvPr/>
        </p:nvSpPr>
        <p:spPr>
          <a:xfrm>
            <a:off x="8917554" y="6070200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กองการศึกษา</a:t>
            </a: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="" xmlns:a16="http://schemas.microsoft.com/office/drawing/2014/main" id="{DB201CC2-9F69-319F-BEB2-7E42DF98F304}"/>
              </a:ext>
            </a:extLst>
          </p:cNvPr>
          <p:cNvSpPr/>
          <p:nvPr/>
        </p:nvSpPr>
        <p:spPr>
          <a:xfrm>
            <a:off x="10314667" y="5346300"/>
            <a:ext cx="1838780" cy="568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กองสาธารณสุข</a:t>
            </a:r>
          </a:p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และสิ่งแวดล้อม</a:t>
            </a:r>
          </a:p>
        </p:txBody>
      </p:sp>
      <p:cxnSp>
        <p:nvCxnSpPr>
          <p:cNvPr id="24" name="ตัวเชื่อมต่อ: หักมุม 23">
            <a:extLst>
              <a:ext uri="{FF2B5EF4-FFF2-40B4-BE49-F238E27FC236}">
                <a16:creationId xmlns="" xmlns:a16="http://schemas.microsoft.com/office/drawing/2014/main" id="{5C935113-E931-9F15-8234-D2DF51CA0B9E}"/>
              </a:ext>
            </a:extLst>
          </p:cNvPr>
          <p:cNvCxnSpPr>
            <a:cxnSpLocks/>
          </p:cNvCxnSpPr>
          <p:nvPr/>
        </p:nvCxnSpPr>
        <p:spPr>
          <a:xfrm rot="5400000">
            <a:off x="4944242" y="1347412"/>
            <a:ext cx="320321" cy="2322106"/>
          </a:xfrm>
          <a:prstGeom prst="bentConnector3">
            <a:avLst>
              <a:gd name="adj1" fmla="val 5297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: หักมุม 28">
            <a:extLst>
              <a:ext uri="{FF2B5EF4-FFF2-40B4-BE49-F238E27FC236}">
                <a16:creationId xmlns="" xmlns:a16="http://schemas.microsoft.com/office/drawing/2014/main" id="{7AC46CCF-829E-8A9C-50CC-BEBD9E46A254}"/>
              </a:ext>
            </a:extLst>
          </p:cNvPr>
          <p:cNvCxnSpPr>
            <a:stCxn id="15" idx="0"/>
            <a:endCxn id="12" idx="2"/>
          </p:cNvCxnSpPr>
          <p:nvPr/>
        </p:nvCxnSpPr>
        <p:spPr>
          <a:xfrm rot="16200000" flipV="1">
            <a:off x="7136898" y="1462298"/>
            <a:ext cx="320321" cy="2063204"/>
          </a:xfrm>
          <a:prstGeom prst="bentConnector3">
            <a:avLst>
              <a:gd name="adj1" fmla="val 4256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>
            <a:extLst>
              <a:ext uri="{FF2B5EF4-FFF2-40B4-BE49-F238E27FC236}">
                <a16:creationId xmlns="" xmlns:a16="http://schemas.microsoft.com/office/drawing/2014/main" id="{63FCA976-D659-C029-2C58-D43C5C51BE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8328660" y="3222786"/>
            <a:ext cx="0" cy="288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>
            <a:extLst>
              <a:ext uri="{FF2B5EF4-FFF2-40B4-BE49-F238E27FC236}">
                <a16:creationId xmlns="" xmlns:a16="http://schemas.microsoft.com/office/drawing/2014/main" id="{104003DC-CBF4-C104-261E-0952F00C593D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8328660" y="4080037"/>
            <a:ext cx="0" cy="288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>
            <a:extLst>
              <a:ext uri="{FF2B5EF4-FFF2-40B4-BE49-F238E27FC236}">
                <a16:creationId xmlns="" xmlns:a16="http://schemas.microsoft.com/office/drawing/2014/main" id="{5DCC427D-860C-D4AF-76E3-3FDB4D2082B3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>
            <a:off x="8328660" y="4937288"/>
            <a:ext cx="0" cy="409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: หักมุม 39">
            <a:extLst>
              <a:ext uri="{FF2B5EF4-FFF2-40B4-BE49-F238E27FC236}">
                <a16:creationId xmlns="" xmlns:a16="http://schemas.microsoft.com/office/drawing/2014/main" id="{F86DA356-15B5-FDF2-0E7C-7208A74634C3}"/>
              </a:ext>
            </a:extLst>
          </p:cNvPr>
          <p:cNvCxnSpPr>
            <a:cxnSpLocks/>
            <a:stCxn id="18" idx="0"/>
            <a:endCxn id="22" idx="0"/>
          </p:cNvCxnSpPr>
          <p:nvPr/>
        </p:nvCxnSpPr>
        <p:spPr>
          <a:xfrm rot="5400000" flipH="1" flipV="1">
            <a:off x="8323871" y="2445693"/>
            <a:ext cx="9579" cy="5810794"/>
          </a:xfrm>
          <a:prstGeom prst="bentConnector3">
            <a:avLst>
              <a:gd name="adj1" fmla="val 248647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>
            <a:extLst>
              <a:ext uri="{FF2B5EF4-FFF2-40B4-BE49-F238E27FC236}">
                <a16:creationId xmlns="" xmlns:a16="http://schemas.microsoft.com/office/drawing/2014/main" id="{EB4F9C3B-9BA8-7D58-1453-4440033882D3}"/>
              </a:ext>
            </a:extLst>
          </p:cNvPr>
          <p:cNvCxnSpPr>
            <a:cxnSpLocks/>
          </p:cNvCxnSpPr>
          <p:nvPr/>
        </p:nvCxnSpPr>
        <p:spPr>
          <a:xfrm flipV="1">
            <a:off x="6731318" y="5122070"/>
            <a:ext cx="0" cy="940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>
            <a:extLst>
              <a:ext uri="{FF2B5EF4-FFF2-40B4-BE49-F238E27FC236}">
                <a16:creationId xmlns="" xmlns:a16="http://schemas.microsoft.com/office/drawing/2014/main" id="{A817E3D6-4255-240E-4541-C836898FD5A3}"/>
              </a:ext>
            </a:extLst>
          </p:cNvPr>
          <p:cNvCxnSpPr>
            <a:stCxn id="21" idx="0"/>
          </p:cNvCxnSpPr>
          <p:nvPr/>
        </p:nvCxnSpPr>
        <p:spPr>
          <a:xfrm flipV="1">
            <a:off x="9836944" y="5122070"/>
            <a:ext cx="0" cy="94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8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D7A15DC2-6953-F655-7BEF-9BEF682E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เงินทำขวัญ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66C5789-E154-5C63-4C69-9F50737E8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1855849"/>
            <a:ext cx="7026420" cy="316657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ข้าราชการหรือลูกจ้างผู้ใดได้รับอันตรายหรือเจ็บป่วยจนพิการหรือสูญเสีย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อวัยวะเพราะเหตุปฏิบัติ ราชการในหน้าที่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ยังสามารถรับราชการต่อไปได้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เงินทำขวัญตามอัตราที่กระทรวงการคลังกำหนด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80685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B908CB32-09A8-D98E-AC1D-F972A184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ค่าเช่าบ้าน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8AF5D20D-297A-216D-CFCA-BA49021D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2933700"/>
            <a:ext cx="6555347" cy="326182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ผู้มีสิทธิได้รับค่าเช่าบ้าน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ข้าราชการส่วนท้องถิ่นที่ได้รับคำสั่งให้ไปประจำสำนักงานในต่างท้องที่ มีสิทธิได้รับค่าเช่าบ้านข้าราชการ เท่าที่ต้องจ่ายจริงตามที่สมควรแก่สภาพแห่งบ้าน แต่อย่างสูงไม่เกินจำนวนเงินที่กำหนดไว้ตามบัญชีอัตราค่าเช่าบ้านข้าราชการ      ตามระเบียบ ยกเว้น อปท.ได้จัดที่พักอาศัยให้อยู่แล้ว ,มีเคหะสถานอันเป็นกรรมสิทธิ์ของตนเองหรือ คู่สมรสในท้องที่นั้น ข้าราชการส่วนท้องถิ่นผู้ที่ได้รับคำสั่งให้เดินทางไปประจำสำนักงานในท้องที่ที่เริ่มรับราชการครั้งแรกหรือ ท้องที่ ที่กลับเข้ารับราชการใหม่ ให้เริ่มมีสิทธิได้รับค่าเช่าบ้านราชการเมื่อได้รับคำสั่งเดินทางไปประจำ สำนักงานใหม่ต่างท้องที่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BD610305-2CAF-88C9-249C-069F906533FF}"/>
              </a:ext>
            </a:extLst>
          </p:cNvPr>
          <p:cNvSpPr txBox="1"/>
          <p:nvPr/>
        </p:nvSpPr>
        <p:spPr>
          <a:xfrm>
            <a:off x="4810258" y="1128136"/>
            <a:ext cx="6555347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 ข้อกฎหมาย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ระเบียบกระทรวงมหาดไทยว่าด้วยค่าเช่าบ้านของข้าราชการส่วนท้องถิ่น พ.ศ.2548 และที่แก้ไขเพิ่มเติม ถึง (ฉบับที่ 4) พ.ศ.2562 </a:t>
            </a:r>
          </a:p>
        </p:txBody>
      </p:sp>
    </p:spTree>
    <p:extLst>
      <p:ext uri="{BB962C8B-B14F-4D97-AF65-F5344CB8AC3E}">
        <p14:creationId xmlns:p14="http://schemas.microsoft.com/office/powerpoint/2010/main" val="108973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9AAE5E84-107C-2823-60B3-4DDC8BCD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ค่าใช้จ่ายเดินทางไปราชการ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122118EC-AA23-D336-FBF1-68DC3D11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2068934"/>
            <a:ext cx="6759717" cy="2699852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พนักงานส่วนท้องถิ่น ลูกจ้างและพนักงานจ้าง นายกและรองนายกองค์กรปกครองส่วนท้องถิ่น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ประธานสภาองค์กรปกครองส่วนท้องถิ่น สมาชิกสภาองค์กรปกครองส่วนท้องถิ่น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เลขานุการและที่ปรึกษานายกองค์กรปกครองส่วนท้องถิ่น</a:t>
            </a:r>
          </a:p>
        </p:txBody>
      </p:sp>
    </p:spTree>
    <p:extLst>
      <p:ext uri="{BB962C8B-B14F-4D97-AF65-F5344CB8AC3E}">
        <p14:creationId xmlns:p14="http://schemas.microsoft.com/office/powerpoint/2010/main" val="260619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33CECD7-161C-66A6-50BF-53C5D6BE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270781"/>
            <a:ext cx="8372476" cy="938894"/>
          </a:xfr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ค่าใช้จ่ายเดินทางไปราชการ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8AB985F-7B91-CDEC-2323-6B13B9651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083"/>
            <a:ext cx="10372723" cy="802144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พนักงานส่วนท้องถิ่น ลูกจ้างและพนักงานจ้าง นายกและรองนายก อปท. ประธานสภา อปท. สมาชิกสภา อปท. เลขานุการและที่ปรึกษานายก อปท.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="" xmlns:a16="http://schemas.microsoft.com/office/drawing/2014/main" id="{B85CF086-EE0D-261A-7A9C-AE176D50B9B5}"/>
              </a:ext>
            </a:extLst>
          </p:cNvPr>
          <p:cNvSpPr/>
          <p:nvPr/>
        </p:nvSpPr>
        <p:spPr>
          <a:xfrm>
            <a:off x="823232" y="1417186"/>
            <a:ext cx="2411186" cy="677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="" xmlns:a16="http://schemas.microsoft.com/office/drawing/2014/main" id="{11C4D70B-239F-3667-C53C-3D1494B3804E}"/>
              </a:ext>
            </a:extLst>
          </p:cNvPr>
          <p:cNvSpPr/>
          <p:nvPr/>
        </p:nvSpPr>
        <p:spPr>
          <a:xfrm>
            <a:off x="4185556" y="3287488"/>
            <a:ext cx="3814083" cy="677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ผู้มีอำนาจอนุญาตในการเดินทางไปราชการ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="" xmlns:a16="http://schemas.microsoft.com/office/drawing/2014/main" id="{A5D69634-80DA-9395-2EA9-44B5FEBB01D3}"/>
              </a:ext>
            </a:extLst>
          </p:cNvPr>
          <p:cNvSpPr/>
          <p:nvPr/>
        </p:nvSpPr>
        <p:spPr>
          <a:xfrm>
            <a:off x="551769" y="4361090"/>
            <a:ext cx="3460297" cy="677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ผู้ว่าราชการจังหวัด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A65D20DE-4137-94DD-EC60-184C221008DF}"/>
              </a:ext>
            </a:extLst>
          </p:cNvPr>
          <p:cNvSpPr/>
          <p:nvPr/>
        </p:nvSpPr>
        <p:spPr>
          <a:xfrm>
            <a:off x="551769" y="5648325"/>
            <a:ext cx="3460297" cy="677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ผู้บริหารและประธานสภาท้องถิ่น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="" xmlns:a16="http://schemas.microsoft.com/office/drawing/2014/main" id="{02754C31-3E3A-072A-6EB2-5ACD085ED606}"/>
              </a:ext>
            </a:extLst>
          </p:cNvPr>
          <p:cNvSpPr/>
          <p:nvPr/>
        </p:nvSpPr>
        <p:spPr>
          <a:xfrm>
            <a:off x="4365851" y="4361090"/>
            <a:ext cx="3460297" cy="677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ผู้บริหารท้องถิ่น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="" xmlns:a16="http://schemas.microsoft.com/office/drawing/2014/main" id="{B96238C9-D204-DBFF-1BA4-4BD005DF3BFD}"/>
              </a:ext>
            </a:extLst>
          </p:cNvPr>
          <p:cNvSpPr/>
          <p:nvPr/>
        </p:nvSpPr>
        <p:spPr>
          <a:xfrm>
            <a:off x="4185556" y="5343525"/>
            <a:ext cx="3814083" cy="14151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รองนายก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ที่ปรึกษาและเลขานุการนายก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ข้าราชการ/พนักงานส่วนท้องถิ่นรวมถึงลูกจ้างและพนักงานจ้าง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="" xmlns:a16="http://schemas.microsoft.com/office/drawing/2014/main" id="{395999D3-8DC2-C506-82C3-C37CD46C68D0}"/>
              </a:ext>
            </a:extLst>
          </p:cNvPr>
          <p:cNvSpPr/>
          <p:nvPr/>
        </p:nvSpPr>
        <p:spPr>
          <a:xfrm>
            <a:off x="8179933" y="4361090"/>
            <a:ext cx="3460297" cy="677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ประธานสภาท้องถิ่น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="" xmlns:a16="http://schemas.microsoft.com/office/drawing/2014/main" id="{3309CE09-17DC-AB17-D5A6-0F5F683478B1}"/>
              </a:ext>
            </a:extLst>
          </p:cNvPr>
          <p:cNvSpPr/>
          <p:nvPr/>
        </p:nvSpPr>
        <p:spPr>
          <a:xfrm>
            <a:off x="8179933" y="5648325"/>
            <a:ext cx="3460297" cy="677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สมาชิกท้องถิ่น</a:t>
            </a:r>
          </a:p>
        </p:txBody>
      </p:sp>
      <p:cxnSp>
        <p:nvCxnSpPr>
          <p:cNvPr id="14" name="ตัวเชื่อมต่อตรง 13">
            <a:extLst>
              <a:ext uri="{FF2B5EF4-FFF2-40B4-BE49-F238E27FC236}">
                <a16:creationId xmlns="" xmlns:a16="http://schemas.microsoft.com/office/drawing/2014/main" id="{B2AB5FF0-20DD-8DB8-7D89-E3DFBB1D9BD8}"/>
              </a:ext>
            </a:extLst>
          </p:cNvPr>
          <p:cNvCxnSpPr>
            <a:cxnSpLocks/>
          </p:cNvCxnSpPr>
          <p:nvPr/>
        </p:nvCxnSpPr>
        <p:spPr>
          <a:xfrm>
            <a:off x="2281917" y="4160385"/>
            <a:ext cx="76213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>
            <a:extLst>
              <a:ext uri="{FF2B5EF4-FFF2-40B4-BE49-F238E27FC236}">
                <a16:creationId xmlns="" xmlns:a16="http://schemas.microsoft.com/office/drawing/2014/main" id="{0291D4B9-52F5-D80A-3906-C28D639BA118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2598" y="3965124"/>
            <a:ext cx="3402" cy="395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>
            <a:extLst>
              <a:ext uri="{FF2B5EF4-FFF2-40B4-BE49-F238E27FC236}">
                <a16:creationId xmlns="" xmlns:a16="http://schemas.microsoft.com/office/drawing/2014/main" id="{1E501A9F-81BE-7415-85AC-05D6EA18A550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092598" y="5038726"/>
            <a:ext cx="3402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="" xmlns:a16="http://schemas.microsoft.com/office/drawing/2014/main" id="{982561B4-476B-9EE0-2D10-2169F58B8C14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9910082" y="5038726"/>
            <a:ext cx="0" cy="609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="" xmlns:a16="http://schemas.microsoft.com/office/drawing/2014/main" id="{981254A6-03C3-5535-B597-4FD0FD12B83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910082" y="4160385"/>
            <a:ext cx="0" cy="200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>
            <a:extLst>
              <a:ext uri="{FF2B5EF4-FFF2-40B4-BE49-F238E27FC236}">
                <a16:creationId xmlns="" xmlns:a16="http://schemas.microsoft.com/office/drawing/2014/main" id="{4A872683-78E3-575D-6A6B-AE2C07BB21F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281918" y="4160385"/>
            <a:ext cx="0" cy="200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>
            <a:extLst>
              <a:ext uri="{FF2B5EF4-FFF2-40B4-BE49-F238E27FC236}">
                <a16:creationId xmlns="" xmlns:a16="http://schemas.microsoft.com/office/drawing/2014/main" id="{85E1658A-877C-700F-E007-6EF112DC8EF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2281918" y="5038726"/>
            <a:ext cx="0" cy="609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1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9E647DF3-D4CA-3C53-FB43-9A6D4CBA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ค่าใช้จ่ายในการเดินทางไปราชการ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4FA243C-8225-8A33-6F6E-23B8B7FE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1951099"/>
            <a:ext cx="6555347" cy="297607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เบี้ยเลี้ยงเดินทาง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ค่าเช่าที่พัก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ค่าพาหนะ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ค่าใช้จ่ายอื่นที่จำเป็น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364267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80C8B7EE-BC40-6224-E112-1F06392E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574"/>
            <a:ext cx="10515600" cy="4168776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ลาป่วย</a:t>
            </a:r>
          </a:p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ลาคลอดบุตร</a:t>
            </a:r>
          </a:p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ลากิจส่วนตัว</a:t>
            </a:r>
          </a:p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ลาพักผ่อน</a:t>
            </a:r>
          </a:p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ลาอุปสมบท หรือลาไปประกอบพิธีฮัจย์</a:t>
            </a:r>
          </a:p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ลาเข้ารับการตรวจเลือก หรือเข้ารับการเตรียมพล</a:t>
            </a:r>
          </a:p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ลาไปศึกษา ฝึกอบรม ดูงานหรือปฏิบัติการวิจัย</a:t>
            </a:r>
          </a:p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กรรปฏิบัติงานในองค์กรระหว่างประเทศ</a:t>
            </a:r>
          </a:p>
          <a:p>
            <a:pPr marL="514350" indent="-514350">
              <a:buFont typeface="+mj-cs"/>
              <a:buAutoNum type="thaiNum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ลาติดตามคู่สมรส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99B511F9-F5C8-1B8A-AD84-D4DA7A2A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7" y="273050"/>
            <a:ext cx="3819525" cy="942975"/>
          </a:xfrm>
          <a:prstGeom prst="roundRect">
            <a:avLst>
              <a:gd name="adj" fmla="val 3989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การลา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="" xmlns:a16="http://schemas.microsoft.com/office/drawing/2014/main" id="{EDB6EAD7-130E-ED0A-B3FB-08F3F45C1125}"/>
              </a:ext>
            </a:extLst>
          </p:cNvPr>
          <p:cNvSpPr/>
          <p:nvPr/>
        </p:nvSpPr>
        <p:spPr>
          <a:xfrm>
            <a:off x="838200" y="1511300"/>
            <a:ext cx="2908300" cy="584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ประเภทการลา</a:t>
            </a:r>
          </a:p>
        </p:txBody>
      </p:sp>
    </p:spTree>
    <p:extLst>
      <p:ext uri="{BB962C8B-B14F-4D97-AF65-F5344CB8AC3E}">
        <p14:creationId xmlns:p14="http://schemas.microsoft.com/office/powerpoint/2010/main" val="152703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="" xmlns:a16="http://schemas.microsoft.com/office/drawing/2014/main" id="{5DE06F49-8D58-34D6-BD08-B8EE5AD9B3AF}"/>
              </a:ext>
            </a:extLst>
          </p:cNvPr>
          <p:cNvSpPr/>
          <p:nvPr/>
        </p:nvSpPr>
        <p:spPr>
          <a:xfrm>
            <a:off x="4679950" y="377825"/>
            <a:ext cx="2654300" cy="850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ผู้มีอำนาจอนุญาตการลา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="" xmlns:a16="http://schemas.microsoft.com/office/drawing/2014/main" id="{A1296DA6-E23D-F6ED-EC12-3EC73817FCAA}"/>
              </a:ext>
            </a:extLst>
          </p:cNvPr>
          <p:cNvSpPr/>
          <p:nvPr/>
        </p:nvSpPr>
        <p:spPr>
          <a:xfrm>
            <a:off x="469900" y="1892300"/>
            <a:ext cx="2654300" cy="850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 อปท.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6EFD9691-7FB1-E003-E5FC-027CEFA67B8A}"/>
              </a:ext>
            </a:extLst>
          </p:cNvPr>
          <p:cNvSpPr/>
          <p:nvPr/>
        </p:nvSpPr>
        <p:spPr>
          <a:xfrm>
            <a:off x="4679950" y="1892300"/>
            <a:ext cx="2654300" cy="850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ปลัด อปท.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="" xmlns:a16="http://schemas.microsoft.com/office/drawing/2014/main" id="{2EF23136-D1E0-16BD-C1A2-8EF517B15DC1}"/>
              </a:ext>
            </a:extLst>
          </p:cNvPr>
          <p:cNvSpPr/>
          <p:nvPr/>
        </p:nvSpPr>
        <p:spPr>
          <a:xfrm>
            <a:off x="8890000" y="1892300"/>
            <a:ext cx="2654300" cy="850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ผู้อำนวยการกอ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="" xmlns:a16="http://schemas.microsoft.com/office/drawing/2014/main" id="{BF93AD7B-11C9-CA0B-A8EF-D717123D0029}"/>
              </a:ext>
            </a:extLst>
          </p:cNvPr>
          <p:cNvSpPr/>
          <p:nvPr/>
        </p:nvSpPr>
        <p:spPr>
          <a:xfrm>
            <a:off x="264325" y="3486150"/>
            <a:ext cx="4058454" cy="28479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="" xmlns:a16="http://schemas.microsoft.com/office/drawing/2014/main" id="{37CB8598-F193-1ECE-C3D0-E981EB0675F9}"/>
              </a:ext>
            </a:extLst>
          </p:cNvPr>
          <p:cNvSpPr/>
          <p:nvPr/>
        </p:nvSpPr>
        <p:spPr>
          <a:xfrm>
            <a:off x="4679950" y="3486150"/>
            <a:ext cx="2654300" cy="2552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="" xmlns:a16="http://schemas.microsoft.com/office/drawing/2014/main" id="{B04A2A0F-857E-364F-4477-13AB1AD4F358}"/>
              </a:ext>
            </a:extLst>
          </p:cNvPr>
          <p:cNvSpPr/>
          <p:nvPr/>
        </p:nvSpPr>
        <p:spPr>
          <a:xfrm>
            <a:off x="8890000" y="3486150"/>
            <a:ext cx="2654300" cy="2552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ตัวเชื่อมต่อตรง 13">
            <a:extLst>
              <a:ext uri="{FF2B5EF4-FFF2-40B4-BE49-F238E27FC236}">
                <a16:creationId xmlns="" xmlns:a16="http://schemas.microsoft.com/office/drawing/2014/main" id="{2BF15DA5-77EF-56BE-1315-7661F4436D98}"/>
              </a:ext>
            </a:extLst>
          </p:cNvPr>
          <p:cNvCxnSpPr>
            <a:cxnSpLocks/>
          </p:cNvCxnSpPr>
          <p:nvPr/>
        </p:nvCxnSpPr>
        <p:spPr>
          <a:xfrm>
            <a:off x="1797050" y="1600200"/>
            <a:ext cx="8420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="" xmlns:a16="http://schemas.microsoft.com/office/drawing/2014/main" id="{71BF5487-B2BE-CFE8-4814-23F52B55FF7A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797050" y="1600200"/>
            <a:ext cx="0" cy="292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="" xmlns:a16="http://schemas.microsoft.com/office/drawing/2014/main" id="{F2B7B196-BAD0-FC5C-F07F-12E594FC7DB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0217150" y="1600200"/>
            <a:ext cx="0" cy="292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="" xmlns:a16="http://schemas.microsoft.com/office/drawing/2014/main" id="{4027AA51-413A-1CEA-8681-EDB86569399C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6007100" y="1228725"/>
            <a:ext cx="0" cy="663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="" xmlns:a16="http://schemas.microsoft.com/office/drawing/2014/main" id="{C7CA3AE6-42B2-9C6F-629D-1E8691EB9963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6007100" y="2743200"/>
            <a:ext cx="0" cy="742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>
            <a:extLst>
              <a:ext uri="{FF2B5EF4-FFF2-40B4-BE49-F238E27FC236}">
                <a16:creationId xmlns="" xmlns:a16="http://schemas.microsoft.com/office/drawing/2014/main" id="{A61A1FD3-67B6-816E-1925-E9ACEAAE43E8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10217150" y="2743200"/>
            <a:ext cx="0" cy="742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>
            <a:extLst>
              <a:ext uri="{FF2B5EF4-FFF2-40B4-BE49-F238E27FC236}">
                <a16:creationId xmlns="" xmlns:a16="http://schemas.microsoft.com/office/drawing/2014/main" id="{4A6E4401-53D1-32EE-43F5-5CE3D590508A}"/>
              </a:ext>
            </a:extLst>
          </p:cNvPr>
          <p:cNvCxnSpPr>
            <a:cxnSpLocks/>
          </p:cNvCxnSpPr>
          <p:nvPr/>
        </p:nvCxnSpPr>
        <p:spPr>
          <a:xfrm>
            <a:off x="1822450" y="2743200"/>
            <a:ext cx="0" cy="742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กล่องข้อความ 36">
            <a:extLst>
              <a:ext uri="{FF2B5EF4-FFF2-40B4-BE49-F238E27FC236}">
                <a16:creationId xmlns="" xmlns:a16="http://schemas.microsoft.com/office/drawing/2014/main" id="{58690C4D-28AD-C3CE-78A1-08DC08C7ACB4}"/>
              </a:ext>
            </a:extLst>
          </p:cNvPr>
          <p:cNvSpPr txBox="1"/>
          <p:nvPr/>
        </p:nvSpPr>
        <p:spPr>
          <a:xfrm>
            <a:off x="264324" y="3765201"/>
            <a:ext cx="4151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-ลาป่วย		-ลาคลอดบุตร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-ลากิจส่วนตัว	-ลาพักผ่อน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-ลาอุปสมบท	-ลาเข้ารับการตรวจเลือก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-ลาไปศึกษา ฝึกอบรม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-การไปปฏิบัติติงงานในองค์กรต่างประเทศ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-ลาติดตามคู่สมรส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="" xmlns:a16="http://schemas.microsoft.com/office/drawing/2014/main" id="{99C3CAC3-A373-EECA-FCF3-EED6F2603855}"/>
              </a:ext>
            </a:extLst>
          </p:cNvPr>
          <p:cNvSpPr txBox="1"/>
          <p:nvPr/>
        </p:nvSpPr>
        <p:spPr>
          <a:xfrm>
            <a:off x="4852994" y="3644552"/>
            <a:ext cx="2205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-ลาป่วย (๑๒๐)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-ลากิจส่วนตัว (๔๕วัน)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-ลาคลอดบุตร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-ลาพักผ่อน	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="" xmlns:a16="http://schemas.microsoft.com/office/drawing/2014/main" id="{0FEBF5C2-DF4E-8411-4E4D-205661337B71}"/>
              </a:ext>
            </a:extLst>
          </p:cNvPr>
          <p:cNvSpPr txBox="1"/>
          <p:nvPr/>
        </p:nvSpPr>
        <p:spPr>
          <a:xfrm>
            <a:off x="9114634" y="3510340"/>
            <a:ext cx="2205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-ลาป่วย (๖๐ วัน)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-ลากิจส่วนตัว (๓๐วัน)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-ลาคลอดบุตร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-ลาพักผ่อน	</a:t>
            </a: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="" xmlns:a16="http://schemas.microsoft.com/office/drawing/2014/main" id="{2484F7C8-46A5-A4C1-1F4E-76001C55F3B7}"/>
              </a:ext>
            </a:extLst>
          </p:cNvPr>
          <p:cNvSpPr/>
          <p:nvPr/>
        </p:nvSpPr>
        <p:spPr>
          <a:xfrm>
            <a:off x="171450" y="193675"/>
            <a:ext cx="11839575" cy="652462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68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D2C5AD3E-3D8E-328B-0DF8-3EC7B782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พนักงานจ้าง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227B7F8A-BEBC-D898-F713-F180A02C3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“พนักงานจ้าง” หมายความว่า ลูกจ้างของเทศบาล ตามพระราชบัญญัติระเบียบบริหารงานบุคคล ส่วนท้องถิ่น พ.ศ. ๒๕๔๒ โดยเป็นบุคคลซึ่งได้รับการจ้างตามสัญญาจ้างตามมาตรฐานทั่วไป โดยได้รับ ค่าตอบแทนจากงบประมาณของเทศบาล มี ๓ ประเภท ได้แก่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พนักงานจ้างตามภารกิจ หมายถึง พนักงานจ้างที่มีลักษณะงานเป็นการส่งเสริมหรือสนับสนุน การท างานของพนักงานเทศบาล หรืองานที่ต้องใช้ทักษะเฉพาะบุคคล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พนักงานจ้างผู้เชี่ยวชาญพิเศษ หมายถึง พนักงานจ้างที่มีลักษณะงานเป็นที่ปรึกษา โดยเป็นผู้ที่มี ความเชี่ยวชาญเป็นพิเศษหรือความชำนาญพิเศษ หรือวิชาชีพเฉพาะพิเศษเฉพาะด้าน อันเป็นที่ยอมรับใน วงการวิชาการหรือวงการในงานที่เกี่ยวข้องกับภารกิจของเทศบาลด้านนั้นๆ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พนักงานจ้างทั่วไป หมายถึง พนักงานจ้างที่มีลักษณะงานเป็นการใช้แรงงานทั่วไปซึ่งไม่ต้องใช้ ความรู้หรือทักษะเฉพาะด้านในการปฏิบัติงาน และมีระยะเวลาการจ้างในช่วงสั้นๆ ไม่เกิน ๑ ปี </a:t>
            </a:r>
          </a:p>
          <a:p>
            <a:pPr marL="0" indent="0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900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592D1CD-91C3-4B67-506C-CBE17A91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42"/>
            <a:ext cx="10515600" cy="1325563"/>
          </a:xfrm>
        </p:spPr>
        <p:txBody>
          <a:bodyPr/>
          <a:lstStyle/>
          <a:p>
            <a:r>
              <a:rPr lang="th-TH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ความสำคัญของพนักงานจ้าง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A37EF04-CFD2-8C98-BDB6-7F38635D1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020"/>
            <a:ext cx="10515600" cy="10817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เป็นตัวจักรสำคัญในการขับเคลื่อนการบริหารงานขององค์กรปกครองส่วนท้องถิ่น ให้ประสบผลสำเร็จ โดยทำหน้าที่เป็นผู้ช่วยปฏิบัติงานในด้านต่าง ๆ 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="" xmlns:a16="http://schemas.microsoft.com/office/drawing/2014/main" id="{5A4C1DB9-073B-A4B8-9A8D-AAA6A2EC2DF9}"/>
              </a:ext>
            </a:extLst>
          </p:cNvPr>
          <p:cNvSpPr txBox="1">
            <a:spLocks/>
          </p:cNvSpPr>
          <p:nvPr/>
        </p:nvSpPr>
        <p:spPr>
          <a:xfrm>
            <a:off x="838200" y="2884262"/>
            <a:ext cx="10515600" cy="84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กล่องข้อความ 7">
            <a:extLst>
              <a:ext uri="{FF2B5EF4-FFF2-40B4-BE49-F238E27FC236}">
                <a16:creationId xmlns="" xmlns:a16="http://schemas.microsoft.com/office/drawing/2014/main" id="{5F62B327-BD90-7841-D0DF-5C198E4DF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933238"/>
              </p:ext>
            </p:extLst>
          </p:nvPr>
        </p:nvGraphicFramePr>
        <p:xfrm>
          <a:off x="-2579914" y="2649728"/>
          <a:ext cx="105156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รูปภาพ 20" descr="รูปภาพประกอบด้วย เสื้อผ้า, การวาดภาพ, ใบหน้าของมนุษย์, ภาพประกอบ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19C16435-EA01-9608-8983-F7A3F263D0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92" y="409575"/>
            <a:ext cx="3070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FC816959-647C-3E80-A2D8-932923E1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พนักงานจ้าง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6CA7C32D-0C94-0E80-8871-4DBEBD18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อำนาจหน้าที่การปฏิบัติตามกฎหมาย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บรรดากฎหมาย กฎ ระเบียบ ประกาศ ข้อบังคับ คำสั่ง มติคณะรัฐมนตรี มาตรฐานทั่วไป หลักเกณฑ์ หรือมติคณะกรรมการกลางพนักงานเทศบาล         ที่กำหนดให้พนักงานเทศบาลหรือลูกจ้างของเทศบาลมีหน้าที่ต้องปฏิบัติหรือละเว้นการปฏิบัติหรือเป็นข้อห้ามในเรื่องใด ให้ถือว่าพนักงานจ้างมีหน้าที่ต้องปฏิบัติหรือละเว้นการปฏิบัติหรือต้องห้ามเช่นเดียวกับพนักงานเทศบาลหรือลูกจ้างเทศบาลด้วย ทั้งนี้ เว้นแต่ เรื่องใดมีกำหนดไว้แล้วโดยเฉพาะในมาตรฐานทั่วพนักงานจ้าง หรือตามเงื่อนไขของสัญญาจ้าง หรือเป็นกรณีที่ คณะกรรมการกลางพนักงานเทศบาลประกาศกำหนดให้พนักงานจ้างประเภทใดหรือตำแหน่งในลักษณะงานใดได้รับยกเว้นไม่ต้องปฏิบัติเช่นเดียวกับพนักงานเทศบาลหรือลูกจ้างของเทศบาล ในบางเรื่อง เพื่อให้เหมาะสม กับสภาพการปฏิบัติงานของพนักงานจ้าง</a:t>
            </a:r>
          </a:p>
        </p:txBody>
      </p:sp>
    </p:spTree>
    <p:extLst>
      <p:ext uri="{BB962C8B-B14F-4D97-AF65-F5344CB8AC3E}">
        <p14:creationId xmlns:p14="http://schemas.microsoft.com/office/powerpoint/2010/main" val="296846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F99A174-D79C-31F3-8136-833FFB81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12366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พระราชบัญญัติระเบียบบริหารงานบุคคลส่วนท้องถิ่น พ.ศ.๒๕๔๒</a:t>
            </a: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="" xmlns:a16="http://schemas.microsoft.com/office/drawing/2014/main" id="{8850880A-00CE-99D9-C3CE-7D035CD6BDA7}"/>
              </a:ext>
            </a:extLst>
          </p:cNvPr>
          <p:cNvSpPr/>
          <p:nvPr/>
        </p:nvSpPr>
        <p:spPr>
          <a:xfrm>
            <a:off x="4769643" y="1690688"/>
            <a:ext cx="2652713" cy="1143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คณะกรรมการมาตรฐาน</a:t>
            </a:r>
          </a:p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การบริการงานบุคคลท้องถิ่น</a:t>
            </a:r>
          </a:p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(ก.ถ.)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="" xmlns:a16="http://schemas.microsoft.com/office/drawing/2014/main" id="{656ACBE3-AED1-F1D2-A30E-8AA099604511}"/>
              </a:ext>
            </a:extLst>
          </p:cNvPr>
          <p:cNvSpPr/>
          <p:nvPr/>
        </p:nvSpPr>
        <p:spPr>
          <a:xfrm>
            <a:off x="4769643" y="3186113"/>
            <a:ext cx="2652713" cy="1143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คณะกรรมการกลางข้าราชการหรือ</a:t>
            </a:r>
          </a:p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พนักงานส่วนท้องถิ่น</a:t>
            </a:r>
          </a:p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(ก.กลาง)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="" xmlns:a16="http://schemas.microsoft.com/office/drawing/2014/main" id="{490C22C8-486F-64A7-6D0A-6CFA65044A8A}"/>
              </a:ext>
            </a:extLst>
          </p:cNvPr>
          <p:cNvSpPr/>
          <p:nvPr/>
        </p:nvSpPr>
        <p:spPr>
          <a:xfrm>
            <a:off x="4769643" y="4595812"/>
            <a:ext cx="2652713" cy="1143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คณะกรรมการข้าราชการส่วนจังหวัด</a:t>
            </a:r>
          </a:p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ก.จ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="" xmlns:a16="http://schemas.microsoft.com/office/drawing/2014/main" id="{E9EA716F-3A7E-E34C-2088-BFE90C87D25E}"/>
              </a:ext>
            </a:extLst>
          </p:cNvPr>
          <p:cNvSpPr/>
          <p:nvPr/>
        </p:nvSpPr>
        <p:spPr>
          <a:xfrm>
            <a:off x="1464469" y="6177756"/>
            <a:ext cx="2221707" cy="5857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พนักงานเทศบาล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="" xmlns:a16="http://schemas.microsoft.com/office/drawing/2014/main" id="{2AEAD663-4446-71DD-8D55-4672F1D52003}"/>
              </a:ext>
            </a:extLst>
          </p:cNvPr>
          <p:cNvSpPr/>
          <p:nvPr/>
        </p:nvSpPr>
        <p:spPr>
          <a:xfrm>
            <a:off x="8429625" y="6199981"/>
            <a:ext cx="2221707" cy="5857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พนักงานจ้าง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="" xmlns:a16="http://schemas.microsoft.com/office/drawing/2014/main" id="{CC2776A5-B31C-77D9-B6DA-A266F5D360A7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6096000" y="2833688"/>
            <a:ext cx="0" cy="352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="" xmlns:a16="http://schemas.microsoft.com/office/drawing/2014/main" id="{3329C1A4-CAFF-EC78-1298-75EFAF9C6EB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096000" y="4329113"/>
            <a:ext cx="0" cy="266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: หักมุม 17">
            <a:extLst>
              <a:ext uri="{FF2B5EF4-FFF2-40B4-BE49-F238E27FC236}">
                <a16:creationId xmlns="" xmlns:a16="http://schemas.microsoft.com/office/drawing/2014/main" id="{9AC247CD-E96F-522F-2D68-7655DFCEB729}"/>
              </a:ext>
            </a:extLst>
          </p:cNvPr>
          <p:cNvCxnSpPr>
            <a:stCxn id="9" idx="0"/>
            <a:endCxn id="10" idx="0"/>
          </p:cNvCxnSpPr>
          <p:nvPr/>
        </p:nvCxnSpPr>
        <p:spPr>
          <a:xfrm rot="16200000" flipH="1">
            <a:off x="6046788" y="2706290"/>
            <a:ext cx="22225" cy="6965156"/>
          </a:xfrm>
          <a:prstGeom prst="bentConnector3">
            <a:avLst>
              <a:gd name="adj1" fmla="val -102857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="" xmlns:a16="http://schemas.microsoft.com/office/drawing/2014/main" id="{1289B372-DBBA-08FE-B5BC-F665EE44D429}"/>
              </a:ext>
            </a:extLst>
          </p:cNvPr>
          <p:cNvCxnSpPr>
            <a:stCxn id="7" idx="2"/>
          </p:cNvCxnSpPr>
          <p:nvPr/>
        </p:nvCxnSpPr>
        <p:spPr>
          <a:xfrm>
            <a:off x="6096000" y="5738812"/>
            <a:ext cx="0" cy="221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74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D5AA6418-D941-10FA-D791-DE46E3C3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พนักงานจ้าง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D754BF0B-3915-4692-E983-1FECDEBEE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การประเมินผลการปฏิบัติงาน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พนักงานจ้างตามภารกิจ ให้มีการประเมินผลการปฏิบัติงานประจำปี และประเมินผลการปฏิบัติงานเพื่อต่อสัญญาจ้าง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พนักงานจ้างทั่วไป ให้มีการประเมินผลการปฏิบัติงานเพื่อต่อสัญญาจ้าง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พนักงานจ้างผู้ใดไม่ผ่านการประเมินผลการปฏิบัติงาน ให้นายกเทศมนตรีรายงานคณะกรรมการพนักงาน เทศบาลเพื่อให้ความเห็นชอบในการเลิกจ้าง และให้ถือว่าสัญญาจ้างของพนักงานจ้างผู้นั้นสิ้นสุดลง โดยให้เทศบาลแจ้งให้พนักงานจ้างทราบภายใน ๗ วันนับแต่วันที่ทราบมติ ก.จังหวัด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การประเมินผลการปฏิบัติงานของพนักงานจ้าง ต้องเป็นไปเพื่อประโยชน์และใช้เป็นข้อมูลประกอบการ พิจารณาเลื่อนค่าตอบแทน การเลิกจ้าง การต่อสัญญาจ้าง และอื่นๆ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การประเมินผลการปฏิบัติงานให้ประเมินปีละ ๒ ครั้งตามปีงบประมาณคือประเมินช่วง ๑ ต.ค. ถึง ๓๑ มี.ค. และช่วง ๑ เม.ย. ถึง ๓๐ ก.ย.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จ้างผู้ใดมีค่าเฉลี่ยของผลการประเมินติดต่อกันสองครั้งต่ำกว่าระดับดีให้ผู้บังคับบัญชาทำความเห็นเสนอนายกองค์กรปกครองส่วนท้องถิ่น เพื่อเลิกจ้างโดยความเห็นชอบของ ก.จังหวัด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479129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F79EA02C-4FC2-8BDD-0C8E-E7F79C69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พนักงานจ้าง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007F80A-C958-4643-F250-9342B8347326}"/>
              </a:ext>
            </a:extLst>
          </p:cNvPr>
          <p:cNvSpPr>
            <a:spLocks/>
          </p:cNvSpPr>
          <p:nvPr/>
        </p:nvSpPr>
        <p:spPr>
          <a:xfrm>
            <a:off x="4820751" y="2587180"/>
            <a:ext cx="6666833" cy="230883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defTabSz="576072">
              <a:spcAft>
                <a:spcPts val="600"/>
              </a:spcAft>
            </a:pP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หลักการกำหนดค่าตอบแทนของพนักงานจ้าง ให้ถือหลักคุณภาพ หลักความยุติธรรม หลักการจูงใจ และ หลักความสามารถ</a:t>
            </a:r>
          </a:p>
          <a:p>
            <a:pPr defTabSz="576072">
              <a:spcAft>
                <a:spcPts val="600"/>
              </a:spcAft>
            </a:pP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พนักงานจ้างตามภารกิจได้รับการพิจารณาเลื่อนขั้นค่าตอบแทนตามผลการประเมินการปฏิบัติงาน ต้องมี ระยะเวลาในการปฏิบัติงานในรอบปีที่แล้วมาไม่น้อยกว่า ๘ เดือน โดยพิจารณาเลื่อนค่าตอบแทน พนักงานจ้างที่มีผลการปฏิบัติงานไม่ต่ำกว่าระดับดีได้ไม่เกินอัตราร้อยละ ๖ ของฐานค่าตอบแทน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="" xmlns:a16="http://schemas.microsoft.com/office/drawing/2014/main" id="{AC020C7C-B2C4-C0B5-A538-4F67E8BF1A2A}"/>
              </a:ext>
            </a:extLst>
          </p:cNvPr>
          <p:cNvSpPr txBox="1">
            <a:spLocks/>
          </p:cNvSpPr>
          <p:nvPr/>
        </p:nvSpPr>
        <p:spPr>
          <a:xfrm>
            <a:off x="5872712" y="1805152"/>
            <a:ext cx="4562909" cy="52135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76072">
              <a:spcAft>
                <a:spcPts val="6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ค่าตอบแทนและสิทธิประโยชน์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204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F79EA02C-4FC2-8BDD-0C8E-E7F79C69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พนักงานจ้าง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007F80A-C958-4643-F250-9342B8347326}"/>
              </a:ext>
            </a:extLst>
          </p:cNvPr>
          <p:cNvSpPr>
            <a:spLocks/>
          </p:cNvSpPr>
          <p:nvPr/>
        </p:nvSpPr>
        <p:spPr>
          <a:xfrm>
            <a:off x="4905052" y="1683756"/>
            <a:ext cx="6666833" cy="485039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342900" indent="-342900" defTabSz="57607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ห้ามสั่งพนักงานจ้างไปปฏิบัติราชการในท้องถิ่นอื่น เว้นแต่ในกรณีจำเป็นแท้จริงที่ต้องใช้ความรู้ความชำนาญพิเศษและไม่อาจหาจ้างได้ในท้องถิ่นนั้น</a:t>
            </a:r>
          </a:p>
          <a:p>
            <a:pPr marL="342900" indent="-342900" defTabSz="57607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การปฏิบัติราชการนอกเวลาทำงานปกติ หรือการปฏิบัติราชการในวันหยุดประจำสัปดาห์หรือในวันหยุดพิเศษซึ่งต้องจ่ายค่าตอบแทนนอกเวลาหรือค่าตอบแทนในวันหยุด ให้กระทำได้ในกรณีที่จำเป็นหรือรีบด่วน โดยมีคำสั่งของผู้บังคับบัญชาที่มีอำนาจเป็นหลักฐาน</a:t>
            </a:r>
          </a:p>
          <a:p>
            <a:pPr marL="342900" indent="-342900" defTabSz="57607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การจ่ายค่าตอบแทนฯ ให้เป็นไปตามระเบียบหรือกฎหมายที่ใช้สำหรับพนักงานเทศบาลโดยอนุโลม</a:t>
            </a:r>
          </a:p>
          <a:p>
            <a:pPr marL="342900" indent="-342900" defTabSz="57607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พนักงานจ้างผู้ใดตายในระหว่างรับราชการ ให้จ่ายค่าตอบแทนจนถึงวันที่ถึงแก่ความตาย และให้จ่ายเงินช่วยพิเศษจำนวน ๓ เท่าของอัตราค่าตอบแทนปกติทั้งเดือนในเดือนสุดท้ายก่อนถึงแก่ความตาย</a:t>
            </a:r>
          </a:p>
          <a:p>
            <a:pPr marL="342900" indent="-342900" defTabSz="57607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พนักงานจ้างที่ขาดหรือหนีราชการ ห้ามมิให้จ่ายค่าตอบแทนสำหรับวันที่ขาดหรือหนีราชการนั้น</a:t>
            </a:r>
          </a:p>
          <a:p>
            <a:pPr marL="342900" indent="-342900" defTabSz="57607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เทศบาลใดมีความจำเป็นที่จะต้องสั่งให้พนักงานจ้างไปฝึกอบรม หรือดูงานเกี่ยวกับหน้าที่ที่พนักงานจ้างนั้นปฏิบัติอยู่ ณ ต่างประเทศ หรือภายในประเทศโดยได้รับค่าตอบแทนอัตราปกติตลอดระยะเวลาที่ไป ฝึกอบรมหรือดูงานนั้น ให้นายกเทศมนตรีเป็นผู้อนุมัติ</a:t>
            </a:r>
          </a:p>
          <a:p>
            <a:pPr marL="342900" indent="-342900" defTabSz="57607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0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กรณีถูกสั่งพักราชการให้งดจ่ายค่าตอบแทนตั้งแต่วันที่ถูกสั่งพักราชการไว้ก่อน แต่หากสอบสวนเสร็จสิ้นแล้วปรากฎว่าผู้นั้นไม่ได้กระทำความผิดและไม่มีมลทินมัวหมองให้จ่ายเต็มอัตรา แต่หากมิได้กระทำความผิดแต่มีมลทินมัวหมอง หรือกระทำความผิดแต่ถูกลงโทษไม่ถึงไล่ออกให้จ่ายได้ครึ่งหนึ่งของค่าตอบแทน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="" xmlns:a16="http://schemas.microsoft.com/office/drawing/2014/main" id="{AC020C7C-B2C4-C0B5-A538-4F67E8BF1A2A}"/>
              </a:ext>
            </a:extLst>
          </p:cNvPr>
          <p:cNvSpPr txBox="1">
            <a:spLocks/>
          </p:cNvSpPr>
          <p:nvPr/>
        </p:nvSpPr>
        <p:spPr>
          <a:xfrm>
            <a:off x="5714126" y="901728"/>
            <a:ext cx="5048684" cy="521350"/>
          </a:xfrm>
          <a:prstGeom prst="roundRect">
            <a:avLst>
              <a:gd name="adj" fmla="val 4041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76072">
              <a:spcAft>
                <a:spcPts val="600"/>
              </a:spcAft>
            </a:pPr>
            <a:r>
              <a: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การจ่ายค่าตอบแทน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230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8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C5B1E4C8-CA0B-7FEC-4E04-2AEA5D3C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ระเบียบการลาของ “พนักงานจ้าง”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="" xmlns:a16="http://schemas.microsoft.com/office/drawing/2014/main" id="{5FEAAE7D-775D-DD9C-B07E-C6303659A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12291"/>
              </p:ext>
            </p:extLst>
          </p:nvPr>
        </p:nvGraphicFramePr>
        <p:xfrm>
          <a:off x="4502428" y="497222"/>
          <a:ext cx="7225749" cy="5863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875">
                  <a:extLst>
                    <a:ext uri="{9D8B030D-6E8A-4147-A177-3AD203B41FA5}">
                      <a16:colId xmlns="" xmlns:a16="http://schemas.microsoft.com/office/drawing/2014/main" val="1147232519"/>
                    </a:ext>
                  </a:extLst>
                </a:gridCol>
                <a:gridCol w="2261753">
                  <a:extLst>
                    <a:ext uri="{9D8B030D-6E8A-4147-A177-3AD203B41FA5}">
                      <a16:colId xmlns="" xmlns:a16="http://schemas.microsoft.com/office/drawing/2014/main" val="3340856653"/>
                    </a:ext>
                  </a:extLst>
                </a:gridCol>
                <a:gridCol w="3362121">
                  <a:extLst>
                    <a:ext uri="{9D8B030D-6E8A-4147-A177-3AD203B41FA5}">
                      <a16:colId xmlns="" xmlns:a16="http://schemas.microsoft.com/office/drawing/2014/main" val="3271585886"/>
                    </a:ext>
                  </a:extLst>
                </a:gridCol>
              </a:tblGrid>
              <a:tr h="462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ประเภทการลา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พนักงานจ้างทั่วไป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พนักงานจ้างตามภารกิจ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extLst>
                  <a:ext uri="{0D108BD9-81ED-4DB2-BD59-A6C34878D82A}">
                    <a16:rowId xmlns="" xmlns:a16="http://schemas.microsoft.com/office/drawing/2014/main" val="78448716"/>
                  </a:ext>
                </a:extLst>
              </a:tr>
              <a:tr h="3452413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๑.การลาป่วย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แบ่งตามระยะเวลาในสัญญาจ้าง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๑. ระยะเวลาจ้าง ๑ ปี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ลาได้ไม่เกิน ๑๕ วันทำการ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ระยะเวลาจ้าง ๘ เดือน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ลาได้ไม่เกิน ๘ วันทำการ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๔</a:t>
                      </a: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ระยะเวลาจ้าง ๖ เดือน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ลาได้ไม่เกิน ๔ วันทำการ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***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การลาป่วยต่อเนื่อง จะนับรวม 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วันหยุดราชการด้วย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มีสิทธิลาป่วย + ลากิจ รวมกันได้ไม่เกิน ๒๓ วัน จึงจะมีสิทธิ์ได้เพิ่มค่าจ้าง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***การลาป่วยต่อเนื่อง จะนับรวมวันหยุดราชการด้วย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กรณีเจ็บป่วยหนัก ต้องรักษานาน ให้ลาป่วยได้ไม่เกิน ๖๐ วัน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extLst>
                  <a:ext uri="{0D108BD9-81ED-4DB2-BD59-A6C34878D82A}">
                    <a16:rowId xmlns="" xmlns:a16="http://schemas.microsoft.com/office/drawing/2014/main" val="2388172280"/>
                  </a:ext>
                </a:extLst>
              </a:tr>
              <a:tr h="194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๒. ลากิจส่วนตัว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ไม่สามารถลากิจได้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มีสิทธิลากิจ + ลาป่วย รวมกันได้ไม่เกิน ๒๓ วัน จึงจะมีสิทธิ์ได้เพิ่มค่าจ้าง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***กรณีลากิจเพื่อเลี้ยงดูบุตรหลังคลอด มีสิทธิลากิจได้ไม่เกิน ๓๐ วัน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ลากิจส่วนตัวให้ยื่นใบลาก่อนล่วงหน้า อย่างน้อย ๑ วันทำการ เมื่อได้รับอนุญาตแล้วจึงจะลาได้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4043" marR="74043" marT="0" marB="0"/>
                </a:tc>
                <a:extLst>
                  <a:ext uri="{0D108BD9-81ED-4DB2-BD59-A6C34878D82A}">
                    <a16:rowId xmlns="" xmlns:a16="http://schemas.microsoft.com/office/drawing/2014/main" val="834909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93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9DF6412-9459-A2E6-3E84-3D370D7A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ระเบียบการลาของ “พนักงานจ้าง”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="" xmlns:a16="http://schemas.microsoft.com/office/drawing/2014/main" id="{94DB378F-B108-F174-C292-23280422D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6185"/>
              </p:ext>
            </p:extLst>
          </p:nvPr>
        </p:nvGraphicFramePr>
        <p:xfrm>
          <a:off x="4502428" y="1179312"/>
          <a:ext cx="7225749" cy="4499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981">
                  <a:extLst>
                    <a:ext uri="{9D8B030D-6E8A-4147-A177-3AD203B41FA5}">
                      <a16:colId xmlns="" xmlns:a16="http://schemas.microsoft.com/office/drawing/2014/main" val="1147232519"/>
                    </a:ext>
                  </a:extLst>
                </a:gridCol>
                <a:gridCol w="2671708">
                  <a:extLst>
                    <a:ext uri="{9D8B030D-6E8A-4147-A177-3AD203B41FA5}">
                      <a16:colId xmlns="" xmlns:a16="http://schemas.microsoft.com/office/drawing/2014/main" val="3340856653"/>
                    </a:ext>
                  </a:extLst>
                </a:gridCol>
                <a:gridCol w="3017060">
                  <a:extLst>
                    <a:ext uri="{9D8B030D-6E8A-4147-A177-3AD203B41FA5}">
                      <a16:colId xmlns="" xmlns:a16="http://schemas.microsoft.com/office/drawing/2014/main" val="3271585886"/>
                    </a:ext>
                  </a:extLst>
                </a:gridCol>
              </a:tblGrid>
              <a:tr h="443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5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ประเภทการลา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5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พนักงานจ้างทั่วไป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5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พนักงานจ้างตามภารกิจ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extLst>
                  <a:ext uri="{0D108BD9-81ED-4DB2-BD59-A6C34878D82A}">
                    <a16:rowId xmlns="" xmlns:a16="http://schemas.microsoft.com/office/drawing/2014/main" val="78448716"/>
                  </a:ext>
                </a:extLst>
              </a:tr>
              <a:tr h="272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๓. การลาพักผ่อน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มีสิทธิลาพักผ่อนได้ ๑๐ วันทำการ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***ไม่มีสิทธิลาพักผ่อน ในปีแรกที่เริ่มจ้าง และยังไม่ครบ ๖ เดือน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ให้ยื่นใบลาพักผ่อนให้ยื่นล่วงหน้าก่อน ๓ วัน เมื่อได้รับอนุญาตแล้วจึงลาได้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มีสิทธิลาพักผ่อนได้ ๑๐ วันทำการ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***ไม่มีสิทธิลาพักผ่อน ในปีแรกที่เริ่มจ้าง และยังไม่ครบ ๖ เดือน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ให้ยื่นใบลาพักผ่อนให้ยื่นล่วงหน้าก่อน ๓ วัน เมื่อได้รับอนุญาตแล้วจึงลาได้ 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extLst>
                  <a:ext uri="{0D108BD9-81ED-4DB2-BD59-A6C34878D82A}">
                    <a16:rowId xmlns="" xmlns:a16="http://schemas.microsoft.com/office/drawing/2014/main" val="2388172280"/>
                  </a:ext>
                </a:extLst>
              </a:tr>
              <a:tr h="132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๔</a:t>
                      </a: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ลาคลอดบุตร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มีสิทธิลาคลอดบุตรได้ไม่เกิน ๙๐ วัน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ลาได้ไม่เกิน ๔๕</a:t>
                      </a: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วัน ถ้าปีแรกที่เริ่มจ้างยังไม่ครบ ๗ เดือน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มีสิทธิลาคลอดบุตรได้ไม่เกิน ๙๐ วัน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มีสิทธิลาคลอดบุตรแบบได้ค่าตอบแทนต่อเนื่องได้อีก ๓๐ วัน โดยใช้สิทธิ์ลากิจส่วนตัว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1044" marR="71044" marT="0" marB="0"/>
                </a:tc>
                <a:extLst>
                  <a:ext uri="{0D108BD9-81ED-4DB2-BD59-A6C34878D82A}">
                    <a16:rowId xmlns="" xmlns:a16="http://schemas.microsoft.com/office/drawing/2014/main" val="834909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35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89ECC9B-892E-9B7C-E6FA-A00B0E5A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ระเบียบการลาของ “พนักงานจ้าง”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="" xmlns:a16="http://schemas.microsoft.com/office/drawing/2014/main" id="{0641B9B2-780D-67F5-071E-6F3D547C5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10073"/>
              </p:ext>
            </p:extLst>
          </p:nvPr>
        </p:nvGraphicFramePr>
        <p:xfrm>
          <a:off x="4502428" y="1157785"/>
          <a:ext cx="7225750" cy="4685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958">
                  <a:extLst>
                    <a:ext uri="{9D8B030D-6E8A-4147-A177-3AD203B41FA5}">
                      <a16:colId xmlns="" xmlns:a16="http://schemas.microsoft.com/office/drawing/2014/main" val="1147232519"/>
                    </a:ext>
                  </a:extLst>
                </a:gridCol>
                <a:gridCol w="2435276">
                  <a:extLst>
                    <a:ext uri="{9D8B030D-6E8A-4147-A177-3AD203B41FA5}">
                      <a16:colId xmlns="" xmlns:a16="http://schemas.microsoft.com/office/drawing/2014/main" val="3340856653"/>
                    </a:ext>
                  </a:extLst>
                </a:gridCol>
                <a:gridCol w="2478516">
                  <a:extLst>
                    <a:ext uri="{9D8B030D-6E8A-4147-A177-3AD203B41FA5}">
                      <a16:colId xmlns="" xmlns:a16="http://schemas.microsoft.com/office/drawing/2014/main" val="3271585886"/>
                    </a:ext>
                  </a:extLst>
                </a:gridCol>
              </a:tblGrid>
              <a:tr h="43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ประเภทการลา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พนักงานจ้างทั่วไป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พนักงานจ้างตามภารกิจ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extLst>
                  <a:ext uri="{0D108BD9-81ED-4DB2-BD59-A6C34878D82A}">
                    <a16:rowId xmlns="" xmlns:a16="http://schemas.microsoft.com/office/drawing/2014/main" val="78448716"/>
                  </a:ext>
                </a:extLst>
              </a:tr>
              <a:tr h="2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๕. ลาอุปสมบท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ไม่สามารถลาอุปสมบทได้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มีสิทธิลาอุปสมบท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***ยกเว้นในปีแรกที่จ้าง มีสิทธิลาอุปสมบท แต่จะไม่ได้รับค่าจ้างในระหว่างลา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ให้ยื่นใบลาอุปสมบทล่วงหน้าก่อนไม่น้อยกว่า ๖๐ วัน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extLst>
                  <a:ext uri="{0D108BD9-81ED-4DB2-BD59-A6C34878D82A}">
                    <a16:rowId xmlns="" xmlns:a16="http://schemas.microsoft.com/office/drawing/2014/main" val="2388172280"/>
                  </a:ext>
                </a:extLst>
              </a:tr>
              <a:tr h="1821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๖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ลาเข้ารับการคัดเลือกหรือเข้ารับการเตรียมพล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มีสิทธิลาได้โดยได้รับค่าจ้างระหว่างลาไม่เกิน ๓๐ วัน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พนักงานจ้างที่ลาเข้าฝึกฯ และได้รับเงินเดือนจากกระทรวงกลาโหมจะไม่มีสิทธิได้รับค่าจ้างระหว่างลา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มีสิทธิ์ลาได้ตามระยะเวลาที่เข้าฝึก โดยได้รับค่าจ้างในระหว่างลา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พนักงานจ้างที่ลาเข้าฝึกฯ และได้รับเงินเดือนจากกระทรวงกลาโหมจะไม่มีสิทธิได้รับค่าจ้างระหว่างลา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9186" marR="69186" marT="0" marB="0"/>
                </a:tc>
                <a:extLst>
                  <a:ext uri="{0D108BD9-81ED-4DB2-BD59-A6C34878D82A}">
                    <a16:rowId xmlns="" xmlns:a16="http://schemas.microsoft.com/office/drawing/2014/main" val="834909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5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2410CC7-32D3-27EB-D8CC-44B86A72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86855"/>
            <a:ext cx="3477588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ประเภทการลาที่ “พนักงานจ้างทั่วไป” และ “พนักงานจ้างตามภารกิจ” ไม่มีสิทธิ์ลา</a:t>
            </a:r>
          </a:p>
        </p:txBody>
      </p:sp>
      <p:pic>
        <p:nvPicPr>
          <p:cNvPr id="5" name="รูปภาพ 4" descr="รูปภาพประกอบด้วย เสื้อผ้า, รองเท้า, จุดยืน, ชาย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BD3EFA39-622C-B7D5-1E5F-45B2505F9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76" y="2185160"/>
            <a:ext cx="3615776" cy="3118606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57AED395-C3A4-C409-8F24-8EE57C46C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326" y="649480"/>
            <a:ext cx="5591949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๗. ลาติดตามคู่สมรส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๘. ลาไปช่วยเหลือภริยาที่คลอดบุตร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๙. ลาไปศึกษา ฝึกอบรม ดูงาน หรือปฏิบัติการวิจัย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๑๐. ลาไปปฏิบัติงานในองค์การระหว่างประเทศ</a:t>
            </a:r>
          </a:p>
          <a:p>
            <a:pPr marL="0" indent="0">
              <a:buNone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402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A6132513-209A-9D46-6A44-123AFDB9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86855"/>
            <a:ext cx="3325188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วินัยและการรักษาวินัย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DFFBDA-D974-31B7-9CCF-B6592B21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229" y="735838"/>
            <a:ext cx="7358871" cy="5406599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พนักงานจ้างมีหน้าที่ต้องปฏิบัติงานตามที่กำหนดในมาตรฐานทั่วไป ตามที่เทศบาลกำหนดและตามเงื่อนไข ที่กำหนดไว้ในสัญญาจ้าง และตามคำสั่งของผู้บังคับบัญชาฯ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พนักงานจ้างต้องรักษาวินัยโดยเคร่งครัดผู้ใดฝ่าฝืนหรือไม่ปฏิบัติตามผู้นั้นเป็นผู้กระทำผิดวินัย จะต้องได้รับโทษทางวินัย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 ๔ สถาน คือ ภาคทัณฑ์ ตัดค่าตอบแทน ลดขั้นเงินค่าตอบแทน ไล่ออก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ความผิดวินัยร้ายแรง ได้แก่ ทุจริต ฯ ประมาทเลินเล่อฯ ขัดคำสั่งผู้บังคับบัญชา ละทิ้งหรือทอดทิ้งการทำงานเกินกว่า ๗ วัน ประพฤติชั่วอย่างร้ายแรงหรือกระทำความผิดทางอาญาโดยมีคำพิพากษาถึงที่สุดให้จำคุก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หลักเกณฑ์และวิธีการสอบสวนพนักงานจ้าง ให้เป็นไปตามหลักเกณฑ์และเงื่อนไขเกี่ยวกับการสอบสวนการลงโทษทางวินัย การให้ออกจากราชการ การอุทธรณ์และการร้องทุกข์ของพนักงานเทศบาล ตามประกาศคณะกรรมการพนักงานเทศบาลโดยอนุโลม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กรณีที่ผลการสอบสวนปรากฏว่าพนักงานจ้างผู้นั้นกระทำผิดวินัยอย่างไม่ร้ายแรง ให้นายกเทศมนตรีหรือ ผู้บังคับบัญชาของพนักงานจ้างที่ได้รับมอบหมาย พิจารณาสั่งลงโทษพนักงานจ้างผู้นั้น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ในกรณีกระทำผิดวินัยเล็กน้อยและมีเหตุอันควรงดโทษ จะงดโทษให้โดยให้ทำทัณฑ์บนเป็นหนังสือหรือว่ากล่าวตักเตือน</a:t>
            </a:r>
          </a:p>
          <a:p>
            <a:pPr marL="0" indent="0">
              <a:buNone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971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A6132513-209A-9D46-6A44-123AFDB9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โทษทางวินัย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ADFFBDA-D974-31B7-9CCF-B6592B21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กรณีละทิ้งการทำงานเกินกว่า ๗ วัน โดยไม่มีเหตุผลอันควรถือว่าเป็นความผิดวินัยอย่างร้ายแรง มีโทษโดนไล่ออก (รวมถึงกรณีที่ได้กระทำความผิดในระหว่างเวลาในสัญญาจ้าง แต่กระบวนการดำเนินการทางวินัย ได้ล่วงเลยไปพ้นเวลาในสัญญาจ้างเป็นเหตุให้พ้นจากสภาพ กรณีเช่นนี้ ก.จังหวัด สามารถมีมติเห็นชอบให้ไล่ออกจากราชการได้ซึ่งจะมีผลต่อการทำงานที่อื่นต่อไป)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การเล่นการพนันประเภทที่กฎหมายห้ามมีโทษไล่ออกหรือปลดออก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การมาทำงานสายเกินกว่ากำหนดเวลาเป็นนิจ อันแสดงว่ามิได้ตั้งใจปฏิบัติหน้าที่ราชการ ละเลยไม่นำพาต่อคำสั่งของทางราชการ ให้ผู้บังคับบัญชาพิจารณาโทษทางวินัยตามพฤติกรรมที่ปฏิบัติ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การทุจริตต่อหน้าที่ราชการเป็นความผิดวินัยร้ายแรง มีโทษถูกไล่ออกจากราชการ (ต้องถูกดำเนินคดีทางอาญา และต้องถูกดำเนินการทางละเมิด)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พนักงานผู้ใดเสพสุรามึนเมาจนไม่สามารถครองสติได้ให้พิจารณาโทษตามควรแก่กรณีแต่หากเป็นกรณี ดังต่อไปนี้อาจถูกลงโทษปลดออก หรือไล่ออก คือเสพสุราในขณะปฏิบัติหน้าที่ราชการ เมาสุราจน เสียเวลาราชการ หรือเมาสุราในที่ชุมชนจนเกิดเรื่องเสียหาย หรือเสียเกียรติศักดิ์ของตำแหน่งหน้าที่ราชการ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66958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="" xmlns:a16="http://schemas.microsoft.com/office/drawing/2014/main" id="{B5AEBFB2-D3C5-A8D2-55AA-D87343C8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โทษทางวินัย</a:t>
            </a: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="" xmlns:a16="http://schemas.microsoft.com/office/drawing/2014/main" id="{F2F98328-08A8-B3DE-1BAE-66F86A37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51" y="649480"/>
            <a:ext cx="7000874" cy="554604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การเล่นพนันสลากกินรวบหรือมีส่วนเกี่ยวข้องมีโทษปลดออก ไล่ออก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การไม่อำนวยความสะดวก การกดขี่ข่มเหง บีบคั้น และไม่ให้ความเป็นธรรมแก่ประชาชนเป็นความผิดวินัย ต้องได้รับโทษตามแต่กรณี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ห้ามสมรสหรืออยู่กินอย่างสามีภรรยากับผู้อพยพหรือผู้ลี้ภัยที่เข้าเมืองโดยไม่ชอบด้วยกฎหมาย หากฝ่าฝืน ถือว่าเป็นความผิดวินัยอย่างร้ายแรง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การเบิกค่าเบี้ยเลี้ยง ค่าพาหนะเดินทางและเงินอื่นในทำนองเดียวกันถ้าเป็นกรณีที่ได้รับความว่าเป็นการใช้สิทธิเป็นเท็จโดยเจตนาทุจริตฉ้อโกงเงินของทางราชการอย่างแน่ชัด เป็นความผิดวินัยร้ายแรงฐาน ประพฤติชั่วอย่างร้ายแรงมีโทษปลดออก ไล่ออก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การกระทำผิดวินัยกรณีการเรียกรับเงินจากผู้ที่มาติดต่อราชการผู้สมัครสอบฯหรืออื่นๆ ถือว่าเป็นความผิด วินัยร้ายแรงฐานทุจริตต่อหน้าที่ราชการ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พนักงานผู้ใดเสพหรือจำหน่ายยาเสพติดประเภทต้องห้ามถือว่าประพฤติชั่วอย่างร้ายแรง มีโทษปลดออกไล่ออก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การขาดความสามัคคี มีเรื่องทะเลาะเบาะแว้งในระหว่างปฏิบัติหน้าที่ราชการเป็นความผิดวินัย</a:t>
            </a:r>
          </a:p>
        </p:txBody>
      </p:sp>
    </p:spTree>
    <p:extLst>
      <p:ext uri="{BB962C8B-B14F-4D97-AF65-F5344CB8AC3E}">
        <p14:creationId xmlns:p14="http://schemas.microsoft.com/office/powerpoint/2010/main" val="427934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4D4B3E3-63FC-034F-F822-C60458D5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วิธีปฏิบัติราชการของพนักงานเทศบาล และพนักงานจ้าง</a:t>
            </a:r>
          </a:p>
        </p:txBody>
      </p:sp>
      <p:pic>
        <p:nvPicPr>
          <p:cNvPr id="7" name="รูปภาพ 6" descr="รูปภาพประกอบด้วย การ์ตูน, การวาดภาพ, เสื้อผ้า, ภาพประกอบ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4C996F22-1F66-48E4-3A36-55045C6D9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22" y="475134"/>
            <a:ext cx="3049130" cy="6592714"/>
          </a:xfrm>
          <a:prstGeom prst="rect">
            <a:avLst/>
          </a:prstGeom>
        </p:spPr>
      </p:pic>
      <p:graphicFrame>
        <p:nvGraphicFramePr>
          <p:cNvPr id="5" name="ตัวแทนเนื้อหา 2">
            <a:extLst>
              <a:ext uri="{FF2B5EF4-FFF2-40B4-BE49-F238E27FC236}">
                <a16:creationId xmlns="" xmlns:a16="http://schemas.microsoft.com/office/drawing/2014/main" id="{1CCEC9D2-75D9-9D22-2492-8CBBF35C2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362376"/>
              </p:ext>
            </p:extLst>
          </p:nvPr>
        </p:nvGraphicFramePr>
        <p:xfrm>
          <a:off x="4134810" y="10138"/>
          <a:ext cx="5171315" cy="72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07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="" xmlns:a16="http://schemas.microsoft.com/office/drawing/2014/main" id="{B5AEBFB2-D3C5-A8D2-55AA-D87343C8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การอุทธรณ์และการร้องทุกข์</a:t>
            </a: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="" xmlns:a16="http://schemas.microsoft.com/office/drawing/2014/main" id="{F2F98328-08A8-B3DE-1BAE-66F86A37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51" y="649480"/>
            <a:ext cx="6972300" cy="554604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พนักงานจ้างผู้ใดถูกสั่งลงโทษทางวินัย หรือเห็นว่าผู้บังคับบัญชาใช้อำนาจหน้าที่ปฏิบัติต่อตนโดยไม่ถูกต้อง หรือเกิดจากความคับข้องใจอันเกิดจากการปฏิบัติของผู้บังคับบัญชาต่อตน ให้ผู้นั้นมีสิทธิอุทธรณ์ หรือร้องทุกข์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การอุทธรณ์คำสั่งลงโทษภาคทัณฑ์ ตัดค่าตอบแทน ลดขั้นค่าตอบแทนหรือไล่ออก ให้อุทธรณ์ต่อ ก. จังหวัด ภายในสามสิบวันนับแต่วันที่ทราบคำสั่ง(ต้องพิจารณาให้แล้วเสร็จภายในเก้าสิบวัน) โดยทำเป็นหนังสือ และให้อุทธรณ์ได้สำหรับตนเองเท่านั้น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การร้องทุกข์กรณีที่เห็นว่าผู้บังคับบัญชาใช้อำนาจหน้าที่ปฏิบัติต่อตนไม่ถูกต้อง หรือร้องทุกข์คำสั่งให้ออก  จากราชการไว้ก่อน ให้ร้องทุกข์ต่อ ก.จังหวัดภายใน ๓๐ วัน โดยทำเป็นหนังสือและให้ร้องทุกข์สำหรับตนเองเท่านั้น</a:t>
            </a:r>
          </a:p>
          <a:p>
            <a:pPr marL="0" indent="0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115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="" xmlns:a16="http://schemas.microsoft.com/office/drawing/2014/main" id="{B5AEBFB2-D3C5-A8D2-55AA-D87343C8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การสิ้นสุดสัญญาจ้าง</a:t>
            </a: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="" xmlns:a16="http://schemas.microsoft.com/office/drawing/2014/main" id="{F2F98328-08A8-B3DE-1BAE-66F86A37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สัญญาจ้างสิ้นสุดเมื่อ ครบกำหนดสัญญาจ้าง พนักงานจ้างขาดคุณสมบัติ พนักงานจ้างตาย ไม่ผ่านการ ประเมินผลการปฏิบัติงาน พนักงานจ้างถูกไล่ออก เหตุอื่นตามที่กำหนด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พนักงานจ้างผู้ใดประสงค์จะลาออกจากการปฏิบัติงาน ให้ยื่นหนังสือลาออกต่อนายกเทศมนตรี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อปท. อาจบอกเลิกสัญญาจ้างกับพนักงานจ้างผู้ใดก่อนครบกำหนดตามสัญญาจ้างได้ โดยไม่ต้องบอก ล่วงหน้า และไม่เป็นเหตุที่พนักงานจ้างจะเรียกร้องค่าตอบแทนการเลิกจ้างได้ เว้นแต่ ก.กลาง จะกำหนด ไว้อย่างอื่น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กรณีที่บุคคลใดพ้นจากการเป็นพนักงานจ้างแล้ว หากในการปฏิบัติงานของบุคคลนั้นในระหว่างที่เป็น พนักงานจ้างก่อให้เกิดความเสียหาแก่ส่วนราชการ ให้บุคคลดังกล่าวต้องรับผิดชอบในความเสียหายดังกล่าว เว้นแต่เกิดจากเหตุสุดวิสัย</a:t>
            </a:r>
          </a:p>
        </p:txBody>
      </p:sp>
    </p:spTree>
    <p:extLst>
      <p:ext uri="{BB962C8B-B14F-4D97-AF65-F5344CB8AC3E}">
        <p14:creationId xmlns:p14="http://schemas.microsoft.com/office/powerpoint/2010/main" val="1476893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974B527A-44A9-664E-ACE8-CC3E828B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 กฎหมาย ที่เกี่ยวข้องกับ การปฏิบัติของเทศบาล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2C7B91F4-57EF-22FD-B4BF-B3210E562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219074"/>
            <a:ext cx="7800015" cy="6438901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พระราชบัญญัติเทศบาล พ.ศ.๒๔๙๖ แก้ไขเพิ่มเติมถึง (ฉบับที่ ๑๔) พ.ศ.๒๕๖๒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พระราชบัญญัติกำหนดแผนและขั้นตอนการกระจายอำนาจให้แก่องค์กรปกครองส่วนท้องถิ่น พ.ศ.๒๕๔๒ แก้ไขเพิ่มเติมถึง (ฉบับที่ ๒) พ.ศ.๒๕๔๙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ระเบียบกระทรวงการคลังว่าด้วยการจัดซื้อจัดจ้างและการบริหารพัสดุภาครัฐ พ.ศ.๒๕๖๐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 ระเบียบกระทรวงมหาดไทยว่าด้วยการจัดทำแผนพัฒนาขององค์กรปกครองส่วนท้องถิ่น พ.ศ.๒๕๔๘ แก้ไขเพิ่มเติมถึง (ฉบับที่ ๓) พ.ศ.๒๕๖๑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๕. ระเบียบกระทรวงมหาดไทยว่าด้วยวิธีการงบประมาณขององค์กรปกครองส่วนท้องถิ่น พ.ศ.๒๕๖๓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๖. ระเบียบกระทรวงมหาดไทยว่าด้วยการรับเงิน การเบิกจ่ายเงิน การฝากเงิน การเก็บรักษาเงินและการตรวจเงินขององค์กรปกครองส่วนท้องถิ่น พ.ศ.๒๕๔๗ แก้ไขเพิ่มเติมถึง(ฉบับที่ ) พ.ศ.๒๕๖๑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๗. ระเบียบกระทรวงมหาดไทยว่าด้วยข้อบังคับการประชุมสภาท้องถิ่น พ.ศ.๒๕๕๗ แก้ไขเพิ่มเติมถึง(ฉบับที่ ๓) พ.ศ.๒๕๖๕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๘. ระเบียบกระทรวงมหาดไทยว่าด้วยการเบิกค่าใช้จ่ายในการจัดงาน การจัดกิจกรรมสาธารณะ การส่งเสริมกีฬา และการแข่งขันกีฬาขององค์กรปกครองส่วนท้องถิ่น พ.ศ.๒๕๖๔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๙. ระเบียบกระทรวงมหาดไทยว่าด้วยเงินอุดหนุนขององค์กรปกครองส่วนท้องถิ่น พ.ศ.๒๕๕๙ แก้ไขเพิ่มเติมถึง (ฉบับที่ ๒) 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พ.ศ.๒๕๖๓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๑๐. ระเบียบกระทรวงมหาดไทยว่าด้วยค่าใช้จ่ายเพื่อช่วยเหลือประชาชนตามอำนาจหน้าที่ขององค์กรปกครองส่วนท้องถิ่น 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พ.ศ.๒๕๖๖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๑๑. ระเบียบกระทรวงมหาดไทยว่าด้วยการเบิกจ่ายค่าวัสดุเครื่องแต่งกายของเจ้าหน้าที่ท้องถิ่น พ.ศ.๒๕๖๐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๑๒. ระเบียบกระทรวงมหาดไทยว่าด้วยค่าใช้จ่ายในการบริหารงานขององค์กรปกครองส่วนท้องถิ่น พ.ศ.๒๕๖๒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๑๓. พระราชบัญญัติป้องกันและบรรเทาสาธารณภัย พ.ศ.๒๕๕๐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๑๔. พระราชบัญญัติโรคติดต่อ พ.ศ.๒๕๕๘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๑๕. พระราชบัญญัติโรคระบาดสัตว์ พ.ศ.๒๕๕๘</a:t>
            </a:r>
          </a:p>
          <a:p>
            <a:pPr marL="0" indent="0">
              <a:buNone/>
            </a:pPr>
            <a:endParaRPr lang="th-TH" sz="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 descr="รูปภาพประกอบด้วย การ์ตูน, ภาพตัดปะ, ภาพประกอบ, การ์ตูนแอนิเมชัน">
            <a:extLst>
              <a:ext uri="{FF2B5EF4-FFF2-40B4-BE49-F238E27FC236}">
                <a16:creationId xmlns="" xmlns:a16="http://schemas.microsoft.com/office/drawing/2014/main" id="{1658C1EE-06C1-6839-8E5C-D43766320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9" b="91185" l="9994" r="89942">
                        <a14:foregroundMark x1="60123" y1="11039" x2="45957" y2="11322"/>
                        <a14:foregroundMark x1="45957" y1="11322" x2="55854" y2="8249"/>
                        <a14:foregroundMark x1="55854" y1="8249" x2="60026" y2="10837"/>
                        <a14:foregroundMark x1="33797" y1="38132" x2="31501" y2="28670"/>
                        <a14:foregroundMark x1="34508" y1="38253" x2="32536" y2="36797"/>
                        <a14:foregroundMark x1="34088" y1="38819" x2="31468" y2="27780"/>
                        <a14:foregroundMark x1="52296" y1="90416" x2="45699" y2="90012"/>
                        <a14:foregroundMark x1="49353" y1="89244" x2="45860" y2="87990"/>
                        <a14:foregroundMark x1="56630" y1="90295" x2="58279" y2="91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81" y="4136213"/>
            <a:ext cx="3615776" cy="28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2151139A-886F-4B97-8815-729AD3831B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428AC11-BFDF-42EF-80FF-717BBF9090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CC56AF6-38E4-490B-8E2B-1A1037B4ED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339A6F5-AD6A-4D80-8AD9-6290D13AC4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615FF-361F-4C6E-BEBF-A62EE29E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ประกาศจากเทศบาลตำบลพิมาย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0773C-5EC0-94A3-9D3C-6118610A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65" y="531341"/>
            <a:ext cx="3313746" cy="1628924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 smtClean="0">
                <a:solidFill>
                  <a:srgbClr val="FFFFFF"/>
                </a:solidFill>
              </a:rPr>
              <a:t>No Gift Policy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FFFFF"/>
                </a:solidFill>
              </a:rPr>
              <a:t>นโยบาย</a:t>
            </a:r>
            <a:r>
              <a:rPr lang="en-US" sz="2400" b="1" dirty="0" err="1">
                <a:solidFill>
                  <a:srgbClr val="FFFFFF"/>
                </a:solidFill>
              </a:rPr>
              <a:t>การไม่รับ</a:t>
            </a:r>
            <a:r>
              <a:rPr lang="en-US" sz="2400" b="1" dirty="0" err="1" smtClean="0">
                <a:solidFill>
                  <a:srgbClr val="FFFFFF"/>
                </a:solidFill>
              </a:rPr>
              <a:t>ของขวัญ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FFFFF"/>
                </a:solidFill>
              </a:rPr>
              <a:t>และ</a:t>
            </a:r>
            <a:r>
              <a:rPr lang="en-US" sz="2400" b="1" dirty="0" err="1">
                <a:solidFill>
                  <a:srgbClr val="FFFFFF"/>
                </a:solidFill>
              </a:rPr>
              <a:t>ของกำนัลทุกชนิดจากปฏิบัติหน้าที่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B30FF4-CECA-D3A0-0596-78D81B264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60061" y="1058903"/>
            <a:ext cx="3720523" cy="5259756"/>
          </a:xfrm>
          <a:prstGeom prst="rect">
            <a:avLst/>
          </a:prstGeom>
        </p:spPr>
      </p:pic>
      <p:pic>
        <p:nvPicPr>
          <p:cNvPr id="22" name="Picture 21" descr="A close-up of a letter&#10;&#10;Description automatically generated">
            <a:extLst>
              <a:ext uri="{FF2B5EF4-FFF2-40B4-BE49-F238E27FC236}">
                <a16:creationId xmlns="" xmlns:a16="http://schemas.microsoft.com/office/drawing/2014/main" id="{4918192F-1DB1-47FD-A534-0ECA5D76B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58" y="1062507"/>
            <a:ext cx="3714092" cy="52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in uniform&#10;&#10;Description automatically generated">
            <a:extLst>
              <a:ext uri="{FF2B5EF4-FFF2-40B4-BE49-F238E27FC236}">
                <a16:creationId xmlns="" xmlns:a16="http://schemas.microsoft.com/office/drawing/2014/main" id="{7560E983-9A7E-62AF-2DB2-2AA1284A3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F9CBE3F-79A8-4F8F-88D9-DAD03D0D28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95217D6-1281-5988-13F7-ED7E984C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ขอแสดงความยินดีกับพนักงานใหม่ทุกท่าน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C6EB8781-3357-C146-44F1-8E93350CAA4F}"/>
              </a:ext>
            </a:extLst>
          </p:cNvPr>
          <p:cNvSpPr txBox="1">
            <a:spLocks/>
          </p:cNvSpPr>
          <p:nvPr/>
        </p:nvSpPr>
        <p:spPr>
          <a:xfrm>
            <a:off x="1522030" y="3929275"/>
            <a:ext cx="9147940" cy="1324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5400" kern="1200" dirty="0">
                <a:solidFill>
                  <a:srgbClr val="FFFFFF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จบการนำเสนอ</a:t>
            </a:r>
          </a:p>
        </p:txBody>
      </p:sp>
      <p:sp>
        <p:nvSpPr>
          <p:cNvPr id="11" name="Graphic 22">
            <a:extLst>
              <a:ext uri="{FF2B5EF4-FFF2-40B4-BE49-F238E27FC236}">
                <a16:creationId xmlns="" xmlns:a16="http://schemas.microsoft.com/office/drawing/2014/main" id="{508BEF50-7B1E-49A4-BC19-5F4F1D755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3">
            <a:extLst>
              <a:ext uri="{FF2B5EF4-FFF2-40B4-BE49-F238E27FC236}">
                <a16:creationId xmlns="" xmlns:a16="http://schemas.microsoft.com/office/drawing/2014/main" id="{C5CB530E-515E-412C-9DF1-5F8FFBD6F3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="" xmlns:a16="http://schemas.microsoft.com/office/drawing/2014/main" id="{AEA7509D-F04F-40CB-A0B3-EEF16499C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21">
            <a:extLst>
              <a:ext uri="{FF2B5EF4-FFF2-40B4-BE49-F238E27FC236}">
                <a16:creationId xmlns="" xmlns:a16="http://schemas.microsoft.com/office/drawing/2014/main" id="{C39ADB8F-D187-49D7-BDCF-C1B6DC727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="" xmlns:a16="http://schemas.microsoft.com/office/drawing/2014/main" id="{712D4376-A578-4FF1-94FC-245E7A6A4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3">
            <a:extLst>
              <a:ext uri="{FF2B5EF4-FFF2-40B4-BE49-F238E27FC236}">
                <a16:creationId xmlns="" xmlns:a16="http://schemas.microsoft.com/office/drawing/2014/main" id="{3FBAD350-5664-4811-A208-657FB882D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รูปภาพ 5" descr="รูปภาพประกอบด้วย การ์ตูน, การวาดภาพ, เสื้อผ้า, ภาพประกอบ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8745C550-716C-D651-57A6-66736A7F2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3" y="2651023"/>
            <a:ext cx="2093105" cy="453333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2629F23D-33FD-DFCA-E531-33B2C4A72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881" y="2644364"/>
            <a:ext cx="2029896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4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=""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45635A6-77EA-B580-8958-6227AE7E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39" y="922377"/>
            <a:ext cx="4092521" cy="85684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h-TH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เวลาทำงานปกติ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1A75A8F-0076-D9B4-26E0-142442E8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8127"/>
            <a:ext cx="6705600" cy="3831193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พนักงานเทศบาล และพนักงานจ้าง ต้องมีวันทำงานปกติไม่น้อยกว่า ๒๐ วันต่อเดือน ทั้งนี้ให้เป็นไปตามที่คณะรัฐมนตรีกำหนดสำหรับข้าราชการพลเรือนโดยอนุโลม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เทศบาลอาจสั่งให้พนักงานเทศบาล และพนักงานจ้างทำงาน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นอกเหนือจาก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วันทำงานปกติก็ได้ โดยเมื่อนับรวมกับวันทำงานปกติแล้ว ต้องไม่น้อยกว่า ๒๐ วันต่อเดือน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พนักงานเทศบาล และพนักงานจ้างที่ปฏิบัติงาน ณ ศูนย์พัฒนาเด็กเล็ก ต้องเริ่มทำงานตั้งแต่เวลา ๐๗.๓๐ – ๑๕.๓๐ น. ของวันทำงานปกติ และวันทำงานนอกเหนือจากวันทำงานปกติ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พนักงานเทศบาล และพนักงานจ้างที่ปฏิบัติงาน ณ สำนักงานเทศบาล ต้องเริ่มทำงานตั้งแต่เวลา ๐๘.๓๐ – ๑๖.๓๐ น. ของวันทำงานปกติ และวันทำงานนอกเหนือจากวันทำงานปกติ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การปฏิบัติหน้าที่อยู่เวรรักษาการณ์ในสถานที่ราชการของเทศบาล ให้เป็นไปตามคำสั่งว่าด้วยเรื่องนั้นๆ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พนักงานเทศบาล และพนักงานจ้างรายใดไม่ปฏิบัติตามที่กล่าวมาถือว่าเทางวินัยเป็นความผิด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004738A-9D34-43E8-97D2-CA0EED4F8B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B8B8D07F-F13E-443E-BA68-2D26672D76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813A4FA-24A5-41ED-A534-3807D1B2F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C3944F27-CA70-4E84-A51A-E6BF89558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รูปภาพ 4" descr="รูปภาพประกอบด้วย วงกลม, สัญลักษณ์, นาฬิกา, ออกแบบ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8E4E4FC-EAA5-357B-C9F8-CA618B0B4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196683"/>
            <a:ext cx="4170530" cy="44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2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54B12D3-E628-DD27-5C5E-0063FE26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การแต่งกาย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23700B0-BF9C-B129-802C-5E18D383322F}"/>
              </a:ext>
            </a:extLst>
          </p:cNvPr>
          <p:cNvSpPr>
            <a:spLocks/>
          </p:cNvSpPr>
          <p:nvPr/>
        </p:nvSpPr>
        <p:spPr>
          <a:xfrm>
            <a:off x="1074121" y="3306878"/>
            <a:ext cx="9857858" cy="269648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868680">
              <a:spcAft>
                <a:spcPts val="600"/>
              </a:spcAft>
            </a:pP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๑) วันจันทร์ ให้แต่งกายเสื้อสีเหลือง (เพื่อเฉลิมพระเกียรติพระบาทสมเด็จพระเจ้าอยู่หัว เนื่องในโอกาสมหามงคลเฉลิม</a:t>
            </a:r>
          </a:p>
          <a:p>
            <a:pPr defTabSz="868680">
              <a:spcAft>
                <a:spcPts val="600"/>
              </a:spcAft>
            </a:pP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พระชนมพรรษา ๖ รอบ ๒๘ กรกฎาคม ๒๕๖๗ ) </a:t>
            </a:r>
          </a:p>
          <a:p>
            <a:pPr defTabSz="868680">
              <a:spcAft>
                <a:spcPts val="600"/>
              </a:spcAft>
            </a:pP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๒) วันอังคารให้แต่งกายด้วยชุดเครื่องแบบกากีคอพับ</a:t>
            </a:r>
          </a:p>
          <a:p>
            <a:pPr defTabSz="868680">
              <a:spcAft>
                <a:spcPts val="600"/>
              </a:spcAft>
            </a:pP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๓) วันพุธ – วันพฤหัสบดี ให้แต่งกายชุดวอร</a:t>
            </a:r>
            <a:r>
              <a:rPr lang="th-TH" sz="2400" kern="1200" dirty="0" err="1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์ม</a:t>
            </a: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หรือชุดสุภาพ </a:t>
            </a:r>
          </a:p>
          <a:p>
            <a:pPr defTabSz="868680">
              <a:spcAft>
                <a:spcPts val="600"/>
              </a:spcAft>
            </a:pP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๔) วันศุกร์ ให้แต่งกายด้วยชุดผ้าไทย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B5127147-CA87-38E0-81EA-198407807289}"/>
              </a:ext>
            </a:extLst>
          </p:cNvPr>
          <p:cNvSpPr txBox="1"/>
          <p:nvPr/>
        </p:nvSpPr>
        <p:spPr>
          <a:xfrm>
            <a:off x="1074121" y="2615979"/>
            <a:ext cx="985785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th-TH" sz="2400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การแต่งกายของพนักงานเทศบาล พนักงานจ้าง และพนักงานจ้างเหมา เพื่อมาปฏิบัติราชการให้ถือปฏิบัติดังนี้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 descr="รูปภาพประกอบด้วย ภาพตัดปะ, การวาดภาพ, ภาพประกอบ, การ์ตูนแอนิเมชั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24422D0E-0EBE-1574-7567-D423E0F85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03" b="90619" l="9994" r="89942">
                        <a14:foregroundMark x1="44793" y1="9988" x2="52296" y2="9543"/>
                        <a14:foregroundMark x1="52296" y1="9543" x2="53364" y2="10554"/>
                        <a14:foregroundMark x1="38907" y1="89163" x2="48060" y2="89203"/>
                        <a14:foregroundMark x1="54956" y1="87455" x2="57471" y2="86818"/>
                        <a14:foregroundMark x1="48060" y1="89203" x2="54644" y2="87534"/>
                        <a14:foregroundMark x1="38713" y1="90133" x2="46151" y2="90619"/>
                        <a14:foregroundMark x1="46151" y1="90619" x2="53364" y2="89567"/>
                        <a14:backgroundMark x1="54819" y1="88637" x2="54787" y2="86656"/>
                        <a14:backgroundMark x1="75129" y1="45613" x2="75712" y2="50303"/>
                        <a14:backgroundMark x1="72930" y1="45734" x2="74127" y2="55034"/>
                        <a14:backgroundMark x1="74127" y1="55034" x2="74127" y2="55034"/>
                        <a14:backgroundMark x1="73965" y1="45855" x2="74256" y2="57299"/>
                        <a14:backgroundMark x1="74256" y1="57299" x2="74256" y2="5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19" y="3780357"/>
            <a:ext cx="4039656" cy="32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96366A2-F387-A448-BFE9-C048C78A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การไปราชการ  การเข้าร่วมประชุม  สัมมนา  การอบรม</a:t>
            </a:r>
            <a:endParaRPr lang="th-TH" sz="4000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D90D9202-F15C-95AD-534C-1FDCABD2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1885279"/>
            <a:ext cx="9724031" cy="3420824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การไปราชการ การเข้าร่วมประชุม สัมมนา การอบรม ให้ขออนุญาตผู้บังคับบัญชาตามลำดับชั้น ผ่านปลัดเทศบาล และนายกเทศมนตรีเป็นผู้อนุญาต และต้องแจ้ง งานการเจ้าหน้าที่ สำนักปลัดเทศบาล ทุกครั้ง 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เพื่อประโยชน์ในการรายงานจำนวนกำลังคนในแต่ละวันต่อผู้บังคับบัญชา</a:t>
            </a:r>
          </a:p>
        </p:txBody>
      </p:sp>
      <p:pic>
        <p:nvPicPr>
          <p:cNvPr id="5" name="รูปภาพ 4" descr="รูปภาพประกอบด้วย พาหนะ, ขนส่ง, ยานพาหนะทางบก, โหมดการขนส่ง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D990C0FA-6067-64AD-B71B-4F7D21A06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4376172"/>
            <a:ext cx="3722743" cy="24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9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4867D6A-1F52-CDAE-8349-EA33BDC6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2" y="244663"/>
            <a:ext cx="10220548" cy="1101436"/>
          </a:xfrm>
          <a:prstGeom prst="roundRect">
            <a:avLst>
              <a:gd name="adj" fmla="val 3482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สวัสดิการพนักงานส่วนท้องถิ่น</a:t>
            </a:r>
          </a:p>
        </p:txBody>
      </p:sp>
      <p:grpSp>
        <p:nvGrpSpPr>
          <p:cNvPr id="17" name="กลุ่ม 16">
            <a:extLst>
              <a:ext uri="{FF2B5EF4-FFF2-40B4-BE49-F238E27FC236}">
                <a16:creationId xmlns="" xmlns:a16="http://schemas.microsoft.com/office/drawing/2014/main" id="{5A7EB8C0-3334-7E36-7083-F3A8C4CF1FF2}"/>
              </a:ext>
            </a:extLst>
          </p:cNvPr>
          <p:cNvGrpSpPr/>
          <p:nvPr/>
        </p:nvGrpSpPr>
        <p:grpSpPr>
          <a:xfrm>
            <a:off x="1353681" y="1551100"/>
            <a:ext cx="9376910" cy="5133224"/>
            <a:chOff x="931862" y="1560625"/>
            <a:chExt cx="9376910" cy="5133224"/>
          </a:xfrm>
        </p:grpSpPr>
        <p:sp>
          <p:nvSpPr>
            <p:cNvPr id="4" name="สี่เหลี่ยมผืนผ้า: มุมมน 3">
              <a:extLst>
                <a:ext uri="{FF2B5EF4-FFF2-40B4-BE49-F238E27FC236}">
                  <a16:creationId xmlns="" xmlns:a16="http://schemas.microsoft.com/office/drawing/2014/main" id="{E2FB5F0A-DEAF-8829-23DD-E501E43B75FE}"/>
                </a:ext>
              </a:extLst>
            </p:cNvPr>
            <p:cNvSpPr/>
            <p:nvPr/>
          </p:nvSpPr>
          <p:spPr>
            <a:xfrm>
              <a:off x="4184650" y="1560625"/>
              <a:ext cx="382270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สวัสดิการพนักงานส่วนท้องถิ่น</a:t>
              </a:r>
              <a:endParaRPr lang="th-TH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สี่เหลี่ยมผืนผ้า: มุมมน 4">
              <a:extLst>
                <a:ext uri="{FF2B5EF4-FFF2-40B4-BE49-F238E27FC236}">
                  <a16:creationId xmlns="" xmlns:a16="http://schemas.microsoft.com/office/drawing/2014/main" id="{965BEBA2-03D0-3989-F94F-A8952417E6A7}"/>
                </a:ext>
              </a:extLst>
            </p:cNvPr>
            <p:cNvSpPr/>
            <p:nvPr/>
          </p:nvSpPr>
          <p:spPr>
            <a:xfrm>
              <a:off x="931862" y="2730218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การรักษาพยาบาล</a:t>
              </a:r>
            </a:p>
          </p:txBody>
        </p:sp>
        <p:sp>
          <p:nvSpPr>
            <p:cNvPr id="6" name="สี่เหลี่ยมผืนผ้า: มุมมน 5">
              <a:extLst>
                <a:ext uri="{FF2B5EF4-FFF2-40B4-BE49-F238E27FC236}">
                  <a16:creationId xmlns="" xmlns:a16="http://schemas.microsoft.com/office/drawing/2014/main" id="{86E69706-338E-29EC-0FCC-833AC5EFFAC4}"/>
                </a:ext>
              </a:extLst>
            </p:cNvPr>
            <p:cNvSpPr/>
            <p:nvPr/>
          </p:nvSpPr>
          <p:spPr>
            <a:xfrm>
              <a:off x="5057775" y="2748739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การศึกษาบุตร</a:t>
              </a:r>
            </a:p>
          </p:txBody>
        </p:sp>
        <p:sp>
          <p:nvSpPr>
            <p:cNvPr id="7" name="สี่เหลี่ยมผืนผ้า: มุมมน 6">
              <a:extLst>
                <a:ext uri="{FF2B5EF4-FFF2-40B4-BE49-F238E27FC236}">
                  <a16:creationId xmlns="" xmlns:a16="http://schemas.microsoft.com/office/drawing/2014/main" id="{A4D0296E-BE4D-414F-8525-6F8E21B3900C}"/>
                </a:ext>
              </a:extLst>
            </p:cNvPr>
            <p:cNvSpPr/>
            <p:nvPr/>
          </p:nvSpPr>
          <p:spPr>
            <a:xfrm>
              <a:off x="8232322" y="2730218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เงินรางวัล</a:t>
              </a:r>
            </a:p>
          </p:txBody>
        </p:sp>
        <p:sp>
          <p:nvSpPr>
            <p:cNvPr id="8" name="สี่เหลี่ยมผืนผ้า: มุมมน 7">
              <a:extLst>
                <a:ext uri="{FF2B5EF4-FFF2-40B4-BE49-F238E27FC236}">
                  <a16:creationId xmlns="" xmlns:a16="http://schemas.microsoft.com/office/drawing/2014/main" id="{6816FF49-7FDF-69EF-ECFA-5741486C4929}"/>
                </a:ext>
              </a:extLst>
            </p:cNvPr>
            <p:cNvSpPr/>
            <p:nvPr/>
          </p:nvSpPr>
          <p:spPr>
            <a:xfrm>
              <a:off x="931862" y="3720137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การลา</a:t>
              </a:r>
            </a:p>
          </p:txBody>
        </p:sp>
        <p:sp>
          <p:nvSpPr>
            <p:cNvPr id="9" name="สี่เหลี่ยมผืนผ้า: มุมมน 8">
              <a:extLst>
                <a:ext uri="{FF2B5EF4-FFF2-40B4-BE49-F238E27FC236}">
                  <a16:creationId xmlns="" xmlns:a16="http://schemas.microsoft.com/office/drawing/2014/main" id="{7B4971F5-D6CA-2EF3-8F0C-E47394E8DEB9}"/>
                </a:ext>
              </a:extLst>
            </p:cNvPr>
            <p:cNvSpPr/>
            <p:nvPr/>
          </p:nvSpPr>
          <p:spPr>
            <a:xfrm>
              <a:off x="5057775" y="3687949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เงินทำขวัญ</a:t>
              </a:r>
            </a:p>
          </p:txBody>
        </p:sp>
        <p:sp>
          <p:nvSpPr>
            <p:cNvPr id="10" name="สี่เหลี่ยมผืนผ้า: มุมมน 9">
              <a:extLst>
                <a:ext uri="{FF2B5EF4-FFF2-40B4-BE49-F238E27FC236}">
                  <a16:creationId xmlns="" xmlns:a16="http://schemas.microsoft.com/office/drawing/2014/main" id="{0F09589B-244D-6D7F-8462-13B3E7FECF48}"/>
                </a:ext>
              </a:extLst>
            </p:cNvPr>
            <p:cNvSpPr/>
            <p:nvPr/>
          </p:nvSpPr>
          <p:spPr>
            <a:xfrm>
              <a:off x="8232322" y="3720137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เครื่องราชอิสริยาภรณ์</a:t>
              </a:r>
            </a:p>
          </p:txBody>
        </p:sp>
        <p:sp>
          <p:nvSpPr>
            <p:cNvPr id="11" name="สี่เหลี่ยมผืนผ้า: มุมมน 10">
              <a:extLst>
                <a:ext uri="{FF2B5EF4-FFF2-40B4-BE49-F238E27FC236}">
                  <a16:creationId xmlns="" xmlns:a16="http://schemas.microsoft.com/office/drawing/2014/main" id="{4AD4F6C5-C7D6-F78E-220B-C2CB40E326F5}"/>
                </a:ext>
              </a:extLst>
            </p:cNvPr>
            <p:cNvSpPr/>
            <p:nvPr/>
          </p:nvSpPr>
          <p:spPr>
            <a:xfrm>
              <a:off x="2606448" y="4537075"/>
              <a:ext cx="2166258" cy="5530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เงินสวัสดิการ ๓ จ.ภาคใต้</a:t>
              </a:r>
            </a:p>
          </p:txBody>
        </p:sp>
        <p:sp>
          <p:nvSpPr>
            <p:cNvPr id="12" name="สี่เหลี่ยมผืนผ้า: มุมมน 11">
              <a:extLst>
                <a:ext uri="{FF2B5EF4-FFF2-40B4-BE49-F238E27FC236}">
                  <a16:creationId xmlns="" xmlns:a16="http://schemas.microsoft.com/office/drawing/2014/main" id="{F8926AA0-C517-08CB-6985-7A7321CE66AC}"/>
                </a:ext>
              </a:extLst>
            </p:cNvPr>
            <p:cNvSpPr/>
            <p:nvPr/>
          </p:nvSpPr>
          <p:spPr>
            <a:xfrm>
              <a:off x="7658100" y="4602560"/>
              <a:ext cx="1971675" cy="4876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เงินเดือน</a:t>
              </a:r>
              <a:r>
                <a:rPr lang="en-US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ค่าตอบแทน</a:t>
              </a:r>
            </a:p>
          </p:txBody>
        </p:sp>
        <p:sp>
          <p:nvSpPr>
            <p:cNvPr id="13" name="สี่เหลี่ยมผืนผ้า: มุมมน 12">
              <a:extLst>
                <a:ext uri="{FF2B5EF4-FFF2-40B4-BE49-F238E27FC236}">
                  <a16:creationId xmlns="" xmlns:a16="http://schemas.microsoft.com/office/drawing/2014/main" id="{DC3F9871-2A37-41B4-2712-47E320956660}"/>
                </a:ext>
              </a:extLst>
            </p:cNvPr>
            <p:cNvSpPr/>
            <p:nvPr/>
          </p:nvSpPr>
          <p:spPr>
            <a:xfrm>
              <a:off x="931862" y="5642089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ค่าเช่าบ้าน</a:t>
              </a:r>
            </a:p>
          </p:txBody>
        </p:sp>
        <p:sp>
          <p:nvSpPr>
            <p:cNvPr id="14" name="สี่เหลี่ยมผืนผ้า: มุมมน 13">
              <a:extLst>
                <a:ext uri="{FF2B5EF4-FFF2-40B4-BE49-F238E27FC236}">
                  <a16:creationId xmlns="" xmlns:a16="http://schemas.microsoft.com/office/drawing/2014/main" id="{BFDB543D-D9C0-B8E0-5BF5-58EF3CD28AD1}"/>
                </a:ext>
              </a:extLst>
            </p:cNvPr>
            <p:cNvSpPr/>
            <p:nvPr/>
          </p:nvSpPr>
          <p:spPr>
            <a:xfrm>
              <a:off x="5057775" y="5642089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การเดินทางไปราชการ</a:t>
              </a:r>
            </a:p>
          </p:txBody>
        </p:sp>
        <p:sp>
          <p:nvSpPr>
            <p:cNvPr id="15" name="สี่เหลี่ยมผืนผ้า: มุมมน 14">
              <a:extLst>
                <a:ext uri="{FF2B5EF4-FFF2-40B4-BE49-F238E27FC236}">
                  <a16:creationId xmlns="" xmlns:a16="http://schemas.microsoft.com/office/drawing/2014/main" id="{87EBC7C6-BD44-F141-CF1B-6CCC6691661B}"/>
                </a:ext>
              </a:extLst>
            </p:cNvPr>
            <p:cNvSpPr/>
            <p:nvPr/>
          </p:nvSpPr>
          <p:spPr>
            <a:xfrm>
              <a:off x="8232322" y="5642089"/>
              <a:ext cx="2076450" cy="6207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เงินสวัสดิการพื้นที่พิเศษ</a:t>
              </a:r>
            </a:p>
          </p:txBody>
        </p:sp>
        <p:sp>
          <p:nvSpPr>
            <p:cNvPr id="16" name="สี่เหลี่ยมผืนผ้า: มุมมน 15">
              <a:extLst>
                <a:ext uri="{FF2B5EF4-FFF2-40B4-BE49-F238E27FC236}">
                  <a16:creationId xmlns="" xmlns:a16="http://schemas.microsoft.com/office/drawing/2014/main" id="{751B6FBF-D950-C2C9-A5A2-9859FB5EF4D7}"/>
                </a:ext>
              </a:extLst>
            </p:cNvPr>
            <p:cNvSpPr/>
            <p:nvPr/>
          </p:nvSpPr>
          <p:spPr>
            <a:xfrm>
              <a:off x="6771571" y="6307747"/>
              <a:ext cx="1605531" cy="38610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บำเหน็จบำนาญ</a:t>
              </a:r>
            </a:p>
          </p:txBody>
        </p:sp>
        <p:cxnSp>
          <p:nvCxnSpPr>
            <p:cNvPr id="22" name="ตัวเชื่อมต่อตรง 21">
              <a:extLst>
                <a:ext uri="{FF2B5EF4-FFF2-40B4-BE49-F238E27FC236}">
                  <a16:creationId xmlns="" xmlns:a16="http://schemas.microsoft.com/office/drawing/2014/main" id="{4AAADDD9-2615-DAB1-5213-594DC92C5FD4}"/>
                </a:ext>
              </a:extLst>
            </p:cNvPr>
            <p:cNvCxnSpPr>
              <a:cxnSpLocks/>
            </p:cNvCxnSpPr>
            <p:nvPr/>
          </p:nvCxnSpPr>
          <p:spPr>
            <a:xfrm>
              <a:off x="1970086" y="2474144"/>
              <a:ext cx="72963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>
              <a:extLst>
                <a:ext uri="{FF2B5EF4-FFF2-40B4-BE49-F238E27FC236}">
                  <a16:creationId xmlns="" xmlns:a16="http://schemas.microsoft.com/office/drawing/2014/main" id="{B33CCD8A-5AC4-C006-1770-99188DB7CF79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>
              <a:off x="6096000" y="2181337"/>
              <a:ext cx="0" cy="5674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>
              <a:extLst>
                <a:ext uri="{FF2B5EF4-FFF2-40B4-BE49-F238E27FC236}">
                  <a16:creationId xmlns="" xmlns:a16="http://schemas.microsoft.com/office/drawing/2014/main" id="{372BE676-7BA0-38DC-0EF8-763C1DA1B43F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970086" y="2474144"/>
              <a:ext cx="1" cy="25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ลูกศรเชื่อมต่อแบบตรง 32">
              <a:extLst>
                <a:ext uri="{FF2B5EF4-FFF2-40B4-BE49-F238E27FC236}">
                  <a16:creationId xmlns="" xmlns:a16="http://schemas.microsoft.com/office/drawing/2014/main" id="{80695533-4238-B081-1DD0-D0BAF7DC6195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9266464" y="2474144"/>
              <a:ext cx="4083" cy="25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ลูกศรเชื่อมต่อแบบตรง 34">
              <a:extLst>
                <a:ext uri="{FF2B5EF4-FFF2-40B4-BE49-F238E27FC236}">
                  <a16:creationId xmlns="" xmlns:a16="http://schemas.microsoft.com/office/drawing/2014/main" id="{81B859ED-9E7B-CC78-1564-B2CAF7BF66A7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3689577" y="2474144"/>
              <a:ext cx="0" cy="20629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ลูกศรเชื่อมต่อแบบตรง 37">
              <a:extLst>
                <a:ext uri="{FF2B5EF4-FFF2-40B4-BE49-F238E27FC236}">
                  <a16:creationId xmlns="" xmlns:a16="http://schemas.microsoft.com/office/drawing/2014/main" id="{80A19539-4B75-17D4-D155-5787FBDC272C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7574337" y="2474144"/>
              <a:ext cx="0" cy="38336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="" xmlns:a16="http://schemas.microsoft.com/office/drawing/2014/main" id="{2385E461-3872-5779-59AB-0EDE39AC1C52}"/>
                </a:ext>
              </a:extLst>
            </p:cNvPr>
            <p:cNvCxnSpPr>
              <a:cxnSpLocks/>
            </p:cNvCxnSpPr>
            <p:nvPr/>
          </p:nvCxnSpPr>
          <p:spPr>
            <a:xfrm>
              <a:off x="1970086" y="3505609"/>
              <a:ext cx="72963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ลูกศรเชื่อมต่อแบบตรง 43">
              <a:extLst>
                <a:ext uri="{FF2B5EF4-FFF2-40B4-BE49-F238E27FC236}">
                  <a16:creationId xmlns="" xmlns:a16="http://schemas.microsoft.com/office/drawing/2014/main" id="{E6164A04-09DE-9AC3-354D-747CB0BF480B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1970086" y="3505609"/>
              <a:ext cx="1" cy="2145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ลูกศรเชื่อมต่อแบบตรง 45">
              <a:extLst>
                <a:ext uri="{FF2B5EF4-FFF2-40B4-BE49-F238E27FC236}">
                  <a16:creationId xmlns="" xmlns:a16="http://schemas.microsoft.com/office/drawing/2014/main" id="{856F83AF-B8F6-740D-D2A1-2BECE59B8585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9266464" y="3505609"/>
              <a:ext cx="4083" cy="2145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ลูกศรเชื่อมต่อแบบตรง 54">
              <a:extLst>
                <a:ext uri="{FF2B5EF4-FFF2-40B4-BE49-F238E27FC236}">
                  <a16:creationId xmlns="" xmlns:a16="http://schemas.microsoft.com/office/drawing/2014/main" id="{8B419FDC-24FE-FB3B-4936-05E51A410ACD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6096000" y="3497744"/>
              <a:ext cx="0" cy="1902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="" xmlns:a16="http://schemas.microsoft.com/office/drawing/2014/main" id="{78FD2B8E-4644-E531-518D-8B743245E0C1}"/>
                </a:ext>
              </a:extLst>
            </p:cNvPr>
            <p:cNvCxnSpPr>
              <a:cxnSpLocks/>
            </p:cNvCxnSpPr>
            <p:nvPr/>
          </p:nvCxnSpPr>
          <p:spPr>
            <a:xfrm>
              <a:off x="1970086" y="5461795"/>
              <a:ext cx="72963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ลูกศรเชื่อมต่อแบบตรง 59">
              <a:extLst>
                <a:ext uri="{FF2B5EF4-FFF2-40B4-BE49-F238E27FC236}">
                  <a16:creationId xmlns="" xmlns:a16="http://schemas.microsoft.com/office/drawing/2014/main" id="{EBB8C401-C133-5C6D-8805-624E3D276F9D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9270547" y="5461795"/>
              <a:ext cx="0" cy="1802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ลูกศรเชื่อมต่อแบบตรง 63">
              <a:extLst>
                <a:ext uri="{FF2B5EF4-FFF2-40B4-BE49-F238E27FC236}">
                  <a16:creationId xmlns="" xmlns:a16="http://schemas.microsoft.com/office/drawing/2014/main" id="{BD9CEE57-D6FF-4238-C812-1E42E0858BAF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1970086" y="5461795"/>
              <a:ext cx="1" cy="1802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ลูกศรเชื่อมต่อแบบตรง 65">
              <a:extLst>
                <a:ext uri="{FF2B5EF4-FFF2-40B4-BE49-F238E27FC236}">
                  <a16:creationId xmlns="" xmlns:a16="http://schemas.microsoft.com/office/drawing/2014/main" id="{D201C464-26D7-E8D5-7C88-F05340CC49A0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6096000" y="5461795"/>
              <a:ext cx="0" cy="1802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ลูกศรเชื่อมต่อแบบตรง 77">
              <a:extLst>
                <a:ext uri="{FF2B5EF4-FFF2-40B4-BE49-F238E27FC236}">
                  <a16:creationId xmlns="" xmlns:a16="http://schemas.microsoft.com/office/drawing/2014/main" id="{979F4262-873D-FAFF-A8E2-48F671DBF330}"/>
                </a:ext>
              </a:extLst>
            </p:cNvPr>
            <p:cNvCxnSpPr/>
            <p:nvPr/>
          </p:nvCxnSpPr>
          <p:spPr>
            <a:xfrm>
              <a:off x="8007350" y="3505609"/>
              <a:ext cx="0" cy="1096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493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2E249EE-0671-2BFC-C74E-CA021EF4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5FA4C004-6A42-4679-D9AD-2FACA9BF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3429000"/>
            <a:ext cx="6555347" cy="27665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</a:t>
            </a:r>
          </a:p>
          <a:p>
            <a:pPr marL="457200" indent="-457200">
              <a:buAutoNum type="thaiNumParenBoth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พนักงานส่วนท้องถิ่น และลูกจ้างประจำขององค์กรปกครองส่วนท้องถิ่นแต่ไม่หมายความ    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รวมถึงพนักงานจ้าง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(๒) ผู้ได้รับบำนาญตามกฎหมายว่าด้วยบำเหน็จบำนาญข้าราชการส่วนท้องถิ่น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(๓) นายกองค์การบริหารส่วนจังหวัด นายกเทศมนตรี และนายกองค์การบริหารส่วนตำบล</a:t>
            </a:r>
          </a:p>
          <a:p>
            <a:pPr marL="0" indent="0">
              <a:buNone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46B47383-6226-B013-B8A9-29CE02184386}"/>
              </a:ext>
            </a:extLst>
          </p:cNvPr>
          <p:cNvSpPr txBox="1"/>
          <p:nvPr/>
        </p:nvSpPr>
        <p:spPr>
          <a:xfrm>
            <a:off x="4810259" y="1022003"/>
            <a:ext cx="652989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ระเบียบกระทรวงมหาดไทยว่าด้วยสวัสดิการเกี่ยวกับการรักษาพยาบาลของพนักงานท้องถิ่น พ.ศ.๒๕๕๗ แก้ไขเพิ่มเติมถึง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(ฉบับที่ ๒) พ.ศ.๒๕๖๑</a:t>
            </a:r>
          </a:p>
        </p:txBody>
      </p:sp>
    </p:spTree>
    <p:extLst>
      <p:ext uri="{BB962C8B-B14F-4D97-AF65-F5344CB8AC3E}">
        <p14:creationId xmlns:p14="http://schemas.microsoft.com/office/powerpoint/2010/main" val="52009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4806</Words>
  <Application>Microsoft Office PowerPoint</Application>
  <PresentationFormat>แบบจอกว้าง</PresentationFormat>
  <Paragraphs>382</Paragraphs>
  <Slides>45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45</vt:i4>
      </vt:variant>
    </vt:vector>
  </HeadingPairs>
  <TitlesOfParts>
    <vt:vector size="54" baseType="lpstr">
      <vt:lpstr>Angsana New</vt:lpstr>
      <vt:lpstr>Aptos</vt:lpstr>
      <vt:lpstr>Aptos Display</vt:lpstr>
      <vt:lpstr>Arial</vt:lpstr>
      <vt:lpstr>Calibri</vt:lpstr>
      <vt:lpstr>Cambria Math</vt:lpstr>
      <vt:lpstr>Cordia New</vt:lpstr>
      <vt:lpstr>TH SarabunPSK</vt:lpstr>
      <vt:lpstr>ธีมของ Office</vt:lpstr>
      <vt:lpstr>ปฐมนิเทศพนักงานใหม่ เทศบาลตำบลพิมาย  อำเภอพิมาย จังหวัดนครราชสีมา</vt:lpstr>
      <vt:lpstr>พระราชบัญญัติเทศบาล พ.ศ.296  แก้ไขเพิ่มเติมถึง (ฉบับที่ 14) พ.ศ.2562</vt:lpstr>
      <vt:lpstr>พระราชบัญญัติระเบียบบริหารงานบุคคลส่วนท้องถิ่น พ.ศ.๒๕๔๒</vt:lpstr>
      <vt:lpstr>วิธีปฏิบัติราชการของพนักงานเทศบาล และพนักงานจ้าง</vt:lpstr>
      <vt:lpstr>เวลาทำงานปกติ</vt:lpstr>
      <vt:lpstr>การแต่งกาย</vt:lpstr>
      <vt:lpstr>การไปราชการ  การเข้าร่วมประชุม  สัมมนา  การอบรม</vt:lpstr>
      <vt:lpstr>สวัสดิการพนักงานส่วนท้องถิ่น</vt:lpstr>
      <vt:lpstr>ค่ารักษาพยาบาล</vt:lpstr>
      <vt:lpstr>ค่ารักษาพยาบาล</vt:lpstr>
      <vt:lpstr>ค่ารักษาพยาบาล</vt:lpstr>
      <vt:lpstr>ค่ารักษาพยาบาล</vt:lpstr>
      <vt:lpstr>งานนำเสนอ PowerPoint</vt:lpstr>
      <vt:lpstr>การศึกษาบุตร</vt:lpstr>
      <vt:lpstr>การศึกษาบุตร</vt:lpstr>
      <vt:lpstr>การศึกษาบุตร</vt:lpstr>
      <vt:lpstr>เงินประโยชน์ตอบแทนอื่น (เงินรางวัล)</vt:lpstr>
      <vt:lpstr>เงินประโยชน์ตอบแทนอื่น (เงินรางวัล)</vt:lpstr>
      <vt:lpstr>เงินทำขวัญ</vt:lpstr>
      <vt:lpstr>เงินทำขวัญ</vt:lpstr>
      <vt:lpstr>ค่าเช่าบ้าน</vt:lpstr>
      <vt:lpstr>ค่าใช้จ่ายเดินทางไปราชการ</vt:lpstr>
      <vt:lpstr>ค่าใช้จ่ายเดินทางไปราชการ</vt:lpstr>
      <vt:lpstr>ค่าใช้จ่ายในการเดินทางไปราชการ</vt:lpstr>
      <vt:lpstr>การลา</vt:lpstr>
      <vt:lpstr>งานนำเสนอ PowerPoint</vt:lpstr>
      <vt:lpstr>พนักงานจ้าง</vt:lpstr>
      <vt:lpstr>ความสำคัญของพนักงานจ้าง</vt:lpstr>
      <vt:lpstr>พนักงานจ้าง</vt:lpstr>
      <vt:lpstr>พนักงานจ้าง</vt:lpstr>
      <vt:lpstr>พนักงานจ้าง</vt:lpstr>
      <vt:lpstr>พนักงานจ้าง</vt:lpstr>
      <vt:lpstr>ระเบียบการลาของ “พนักงานจ้าง”</vt:lpstr>
      <vt:lpstr>ระเบียบการลาของ “พนักงานจ้าง”</vt:lpstr>
      <vt:lpstr>ระเบียบการลาของ “พนักงานจ้าง”</vt:lpstr>
      <vt:lpstr>ประเภทการลาที่ “พนักงานจ้างทั่วไป” และ “พนักงานจ้างตามภารกิจ” ไม่มีสิทธิ์ลา</vt:lpstr>
      <vt:lpstr>วินัยและการรักษาวินัย</vt:lpstr>
      <vt:lpstr>โทษทางวินัย</vt:lpstr>
      <vt:lpstr>โทษทางวินัย</vt:lpstr>
      <vt:lpstr>การอุทธรณ์และการร้องทุกข์</vt:lpstr>
      <vt:lpstr>การสิ้นสุดสัญญาจ้าง</vt:lpstr>
      <vt:lpstr>ระเบียบ กฎหมาย ที่เกี่ยวข้องกับ การปฏิบัติของเทศบาล</vt:lpstr>
      <vt:lpstr>ประกาศจากเทศบาลตำบลพิมาย</vt:lpstr>
      <vt:lpstr>งานนำเสนอ PowerPoint</vt:lpstr>
      <vt:lpstr>ขอแสดงความยินดีกับพนักงานใหม่ทุกท่าน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ปฐมนิเทศพนักงานใหม่ เทศบาลตำบลพิมาย อำเภอพิมาย จังหวัดนครราชสีมา</dc:title>
  <dc:creator>BraveTawan</dc:creator>
  <cp:lastModifiedBy>Windows User</cp:lastModifiedBy>
  <cp:revision>31</cp:revision>
  <dcterms:created xsi:type="dcterms:W3CDTF">2024-03-30T01:50:14Z</dcterms:created>
  <dcterms:modified xsi:type="dcterms:W3CDTF">2024-04-18T10:15:40Z</dcterms:modified>
</cp:coreProperties>
</file>